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  <p:sldMasterId id="2147483732" r:id="rId2"/>
  </p:sldMasterIdLst>
  <p:notesMasterIdLst>
    <p:notesMasterId r:id="rId169"/>
  </p:notesMasterIdLst>
  <p:sldIdLst>
    <p:sldId id="256" r:id="rId3"/>
    <p:sldId id="384" r:id="rId4"/>
    <p:sldId id="376" r:id="rId5"/>
    <p:sldId id="397" r:id="rId6"/>
    <p:sldId id="405" r:id="rId7"/>
    <p:sldId id="398" r:id="rId8"/>
    <p:sldId id="406" r:id="rId9"/>
    <p:sldId id="412" r:id="rId10"/>
    <p:sldId id="407" r:id="rId11"/>
    <p:sldId id="399" r:id="rId12"/>
    <p:sldId id="408" r:id="rId13"/>
    <p:sldId id="413" r:id="rId14"/>
    <p:sldId id="409" r:id="rId15"/>
    <p:sldId id="400" r:id="rId16"/>
    <p:sldId id="410" r:id="rId17"/>
    <p:sldId id="401" r:id="rId18"/>
    <p:sldId id="411" r:id="rId19"/>
    <p:sldId id="258" r:id="rId20"/>
    <p:sldId id="260" r:id="rId21"/>
    <p:sldId id="378" r:id="rId22"/>
    <p:sldId id="380" r:id="rId23"/>
    <p:sldId id="379" r:id="rId24"/>
    <p:sldId id="383" r:id="rId25"/>
    <p:sldId id="381" r:id="rId26"/>
    <p:sldId id="382" r:id="rId27"/>
    <p:sldId id="393" r:id="rId28"/>
    <p:sldId id="394" r:id="rId29"/>
    <p:sldId id="259" r:id="rId30"/>
    <p:sldId id="395" r:id="rId31"/>
    <p:sldId id="396" r:id="rId32"/>
    <p:sldId id="377" r:id="rId33"/>
    <p:sldId id="392" r:id="rId34"/>
    <p:sldId id="262" r:id="rId35"/>
    <p:sldId id="261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391" r:id="rId52"/>
    <p:sldId id="279" r:id="rId53"/>
    <p:sldId id="278" r:id="rId54"/>
    <p:sldId id="280" r:id="rId55"/>
    <p:sldId id="281" r:id="rId56"/>
    <p:sldId id="385" r:id="rId57"/>
    <p:sldId id="282" r:id="rId58"/>
    <p:sldId id="289" r:id="rId59"/>
    <p:sldId id="283" r:id="rId60"/>
    <p:sldId id="284" r:id="rId61"/>
    <p:sldId id="285" r:id="rId62"/>
    <p:sldId id="386" r:id="rId63"/>
    <p:sldId id="439" r:id="rId64"/>
    <p:sldId id="286" r:id="rId65"/>
    <p:sldId id="321" r:id="rId66"/>
    <p:sldId id="466" r:id="rId67"/>
    <p:sldId id="372" r:id="rId68"/>
    <p:sldId id="371" r:id="rId69"/>
    <p:sldId id="287" r:id="rId70"/>
    <p:sldId id="290" r:id="rId71"/>
    <p:sldId id="467" r:id="rId72"/>
    <p:sldId id="387" r:id="rId73"/>
    <p:sldId id="288" r:id="rId74"/>
    <p:sldId id="291" r:id="rId75"/>
    <p:sldId id="292" r:id="rId76"/>
    <p:sldId id="293" r:id="rId77"/>
    <p:sldId id="294" r:id="rId78"/>
    <p:sldId id="295" r:id="rId79"/>
    <p:sldId id="296" r:id="rId80"/>
    <p:sldId id="300" r:id="rId81"/>
    <p:sldId id="373" r:id="rId82"/>
    <p:sldId id="301" r:id="rId83"/>
    <p:sldId id="302" r:id="rId84"/>
    <p:sldId id="303" r:id="rId85"/>
    <p:sldId id="304" r:id="rId86"/>
    <p:sldId id="305" r:id="rId87"/>
    <p:sldId id="388" r:id="rId88"/>
    <p:sldId id="297" r:id="rId89"/>
    <p:sldId id="298" r:id="rId90"/>
    <p:sldId id="306" r:id="rId91"/>
    <p:sldId id="307" r:id="rId92"/>
    <p:sldId id="308" r:id="rId93"/>
    <p:sldId id="309" r:id="rId94"/>
    <p:sldId id="310" r:id="rId95"/>
    <p:sldId id="311" r:id="rId96"/>
    <p:sldId id="312" r:id="rId97"/>
    <p:sldId id="313" r:id="rId98"/>
    <p:sldId id="415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389" r:id="rId107"/>
    <p:sldId id="324" r:id="rId108"/>
    <p:sldId id="330" r:id="rId109"/>
    <p:sldId id="332" r:id="rId110"/>
    <p:sldId id="337" r:id="rId111"/>
    <p:sldId id="338" r:id="rId112"/>
    <p:sldId id="339" r:id="rId113"/>
    <p:sldId id="340" r:id="rId114"/>
    <p:sldId id="341" r:id="rId115"/>
    <p:sldId id="390" r:id="rId116"/>
    <p:sldId id="342" r:id="rId117"/>
    <p:sldId id="374" r:id="rId118"/>
    <p:sldId id="343" r:id="rId119"/>
    <p:sldId id="344" r:id="rId120"/>
    <p:sldId id="345" r:id="rId121"/>
    <p:sldId id="335" r:id="rId122"/>
    <p:sldId id="336" r:id="rId123"/>
    <p:sldId id="347" r:id="rId124"/>
    <p:sldId id="348" r:id="rId125"/>
    <p:sldId id="349" r:id="rId126"/>
    <p:sldId id="354" r:id="rId127"/>
    <p:sldId id="350" r:id="rId128"/>
    <p:sldId id="366" r:id="rId129"/>
    <p:sldId id="351" r:id="rId130"/>
    <p:sldId id="352" r:id="rId131"/>
    <p:sldId id="353" r:id="rId132"/>
    <p:sldId id="355" r:id="rId133"/>
    <p:sldId id="356" r:id="rId134"/>
    <p:sldId id="360" r:id="rId135"/>
    <p:sldId id="357" r:id="rId136"/>
    <p:sldId id="359" r:id="rId137"/>
    <p:sldId id="358" r:id="rId138"/>
    <p:sldId id="361" r:id="rId139"/>
    <p:sldId id="362" r:id="rId140"/>
    <p:sldId id="363" r:id="rId141"/>
    <p:sldId id="367" r:id="rId142"/>
    <p:sldId id="364" r:id="rId143"/>
    <p:sldId id="365" r:id="rId144"/>
    <p:sldId id="37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1" r:id="rId156"/>
    <p:sldId id="452" r:id="rId157"/>
    <p:sldId id="453" r:id="rId158"/>
    <p:sldId id="454" r:id="rId159"/>
    <p:sldId id="455" r:id="rId160"/>
    <p:sldId id="456" r:id="rId161"/>
    <p:sldId id="457" r:id="rId162"/>
    <p:sldId id="458" r:id="rId163"/>
    <p:sldId id="459" r:id="rId164"/>
    <p:sldId id="460" r:id="rId165"/>
    <p:sldId id="461" r:id="rId166"/>
    <p:sldId id="462" r:id="rId167"/>
    <p:sldId id="463" r:id="rId16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廖冠瑜" initials="廖冠瑜" lastIdx="1" clrIdx="0">
    <p:extLst>
      <p:ext uri="{19B8F6BF-5375-455C-9EA6-DF929625EA0E}">
        <p15:presenceInfo xmlns:p15="http://schemas.microsoft.com/office/powerpoint/2012/main" userId="S-1-5-21-3131193247-544302022-2292718196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92135" autoAdjust="0"/>
  </p:normalViewPr>
  <p:slideViewPr>
    <p:cSldViewPr>
      <p:cViewPr varScale="1">
        <p:scale>
          <a:sx n="105" d="100"/>
          <a:sy n="105" d="100"/>
        </p:scale>
        <p:origin x="16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65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CDA35-6B8D-4DAC-94FB-F8A4AD3CF134}" type="datetimeFigureOut">
              <a:rPr lang="zh-TW" altLang="en-US" smtClean="0"/>
              <a:pPr/>
              <a:t>2021/3/19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31E38-9847-4C9E-82EC-0D9E1C39ADF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817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31E38-9847-4C9E-82EC-0D9E1C39ADF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2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1E38-9847-4C9E-82EC-0D9E1C39ADF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569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1E38-9847-4C9E-82EC-0D9E1C39ADF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2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31E38-9847-4C9E-82EC-0D9E1C39ADF5}" type="slidenum">
              <a:rPr lang="zh-TW" altLang="en-US" smtClean="0"/>
              <a:pPr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77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4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 dirty="0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965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85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00430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6066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35671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5009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5004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58087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77484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10807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3FD8A21-FB49-4722-90FA-8CD05F65A99F}" type="datetime1">
              <a:rPr lang="zh-TW" altLang="en-US" smtClean="0"/>
              <a:pPr/>
              <a:t>2021/3/19</a:t>
            </a:fld>
            <a:endParaRPr lang="fr-FR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3AA748C-4C0B-4FD4-A974-92DC42F02DF2}" type="slidenum">
              <a:rPr lang="zh-TW" altLang="fr-FR" smtClean="0"/>
              <a:pPr/>
              <a:t>‹#›</a:t>
            </a:fld>
            <a:endParaRPr lang="fr-FR" altLang="zh-TW"/>
          </a:p>
        </p:txBody>
      </p:sp>
      <p:pic>
        <p:nvPicPr>
          <p:cNvPr id="7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3FD8A21-FB49-4722-90FA-8CD05F65A99F}" type="datetime1">
              <a:rPr lang="zh-TW" altLang="en-US" smtClean="0">
                <a:solidFill>
                  <a:prstClr val="white"/>
                </a:solidFill>
              </a:rPr>
              <a:pPr/>
              <a:t>2021/3/19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3AA748C-4C0B-4FD4-A974-92DC42F02DF2}" type="slidenum">
              <a:rPr lang="zh-TW" altLang="fr-FR" smtClean="0">
                <a:solidFill>
                  <a:prstClr val="white"/>
                </a:solidFill>
              </a:rPr>
              <a:pPr/>
              <a:t>‹#›</a:t>
            </a:fld>
            <a:endParaRPr lang="fr-FR" altLang="zh-TW">
              <a:solidFill>
                <a:prstClr val="white"/>
              </a:solidFill>
            </a:endParaRPr>
          </a:p>
        </p:txBody>
      </p:sp>
      <p:pic>
        <p:nvPicPr>
          <p:cNvPr id="7" name="Picture 2" descr="http://etds.ntut.edu.tw/files/watermark_ntut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8725"/>
            <a:ext cx="907984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48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14.png"/><Relationship Id="rId4" Type="http://schemas.openxmlformats.org/officeDocument/2006/relationships/image" Target="../media/image1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09.png"/><Relationship Id="rId4" Type="http://schemas.openxmlformats.org/officeDocument/2006/relationships/image" Target="../media/image19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0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0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14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3"/>
          <p:cNvSpPr>
            <a:spLocks noGrp="1"/>
          </p:cNvSpPr>
          <p:nvPr>
            <p:ph type="ctrTitle"/>
          </p:nvPr>
        </p:nvSpPr>
        <p:spPr>
          <a:xfrm>
            <a:off x="714375" y="2564904"/>
            <a:ext cx="7772400" cy="20882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5000" dirty="0">
                <a:solidFill>
                  <a:schemeClr val="tx1"/>
                </a:solidFill>
              </a:rPr>
              <a:t>Auto Placement &amp; Routing </a:t>
            </a:r>
            <a:br>
              <a:rPr lang="en-US" altLang="zh-TW" sz="5000" dirty="0">
                <a:solidFill>
                  <a:schemeClr val="tx1"/>
                </a:solidFill>
              </a:rPr>
            </a:br>
            <a:r>
              <a:rPr lang="en-US" altLang="zh-TW" sz="5000" dirty="0">
                <a:solidFill>
                  <a:schemeClr val="tx1"/>
                </a:solidFill>
              </a:rPr>
              <a:t>with Innovus</a:t>
            </a:r>
            <a:endParaRPr lang="fr-FR" altLang="zh-TW" sz="5000" dirty="0">
              <a:solidFill>
                <a:schemeClr val="tx1"/>
              </a:solidFill>
            </a:endParaRPr>
          </a:p>
        </p:txBody>
      </p:sp>
      <p:sp>
        <p:nvSpPr>
          <p:cNvPr id="2051" name="Sous-titre 4"/>
          <p:cNvSpPr>
            <a:spLocks noGrp="1"/>
          </p:cNvSpPr>
          <p:nvPr>
            <p:ph type="subTitle" idx="1"/>
          </p:nvPr>
        </p:nvSpPr>
        <p:spPr>
          <a:xfrm>
            <a:off x="1403648" y="4941168"/>
            <a:ext cx="6400800" cy="1539999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SzPct val="70000"/>
              <a:defRPr/>
            </a:pPr>
            <a:r>
              <a:rPr lang="en-US" altLang="zh-TW" sz="30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Advisor : Yu-Cheng Fan</a:t>
            </a:r>
          </a:p>
          <a:p>
            <a:pPr>
              <a:buClr>
                <a:schemeClr val="tx2"/>
              </a:buClr>
              <a:buSzPct val="70000"/>
              <a:defRPr/>
            </a:pPr>
            <a:r>
              <a:rPr lang="en-US" altLang="zh-TW" sz="30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Reporter : </a:t>
            </a:r>
            <a:r>
              <a:rPr lang="en-US" altLang="zh-TW" sz="3000" b="1" kern="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Kuan</a:t>
            </a:r>
            <a:r>
              <a:rPr lang="en-US" altLang="zh-TW" sz="3000" b="1" ker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-Yu Liao</a:t>
            </a:r>
            <a:endParaRPr lang="en-US" altLang="zh-TW" sz="30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Planning &amp; Power Route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</a:t>
            </a:fld>
            <a:endParaRPr lang="fr-FR" altLang="zh-TW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360805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564904"/>
            <a:ext cx="353620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4427984" y="414908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6328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架設</a:t>
            </a:r>
            <a:r>
              <a:rPr lang="en-US" altLang="zh-TW" sz="2000" noProof="0" dirty="0">
                <a:latin typeface="+mj-lt"/>
                <a:ea typeface="標楷體" pitchFamily="65" charset="-120"/>
              </a:rPr>
              <a:t>Power ring, Pad pins, Power Stripe, Block Pins, Follow Pins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123728" y="4869160"/>
            <a:ext cx="451521" cy="7385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707904" y="227687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itchFamily="65" charset="-120"/>
              </a:rPr>
              <a:t>Power ring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3347864" y="2636912"/>
            <a:ext cx="648072" cy="64807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2483768" y="5661248"/>
            <a:ext cx="504056" cy="57606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2699792" y="6237312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itchFamily="65" charset="-120"/>
              </a:rPr>
              <a:t>Pad pins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7584" y="2204864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itchFamily="65" charset="-120"/>
              </a:rPr>
              <a:t>Block Pins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 flipV="1">
            <a:off x="1659632" y="3219060"/>
            <a:ext cx="451521" cy="4851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1619672" y="2492896"/>
            <a:ext cx="144016" cy="72008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 flipV="1">
            <a:off x="2771800" y="4581128"/>
            <a:ext cx="580527" cy="53468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394836" y="5085184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itchFamily="65" charset="-120"/>
              </a:rPr>
              <a:t>Power Stripe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5940152" y="5013176"/>
            <a:ext cx="432048" cy="115212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292080" y="6021288"/>
            <a:ext cx="142859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ea typeface="標楷體" pitchFamily="65" charset="-120"/>
              </a:rPr>
              <a:t>Follow pins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DEF</a:t>
            </a:r>
            <a:r>
              <a:rPr lang="fr-CA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</a:t>
            </a:r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用來儲存繞線資訊</a:t>
            </a:r>
            <a:endParaRPr lang="fr-FR" altLang="zh-TW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100</a:t>
            </a:fld>
            <a:endParaRPr lang="fr-FR" altLang="zh-TW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287104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953" y="1844824"/>
            <a:ext cx="3669318" cy="39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>
            <a:off x="3923928" y="364502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496678" y="5254149"/>
            <a:ext cx="635162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767739" y="5229200"/>
            <a:ext cx="956389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Routing Blockage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101</a:t>
            </a:fld>
            <a:endParaRPr lang="fr-FR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12776"/>
            <a:ext cx="6120680" cy="402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691680" y="5373216"/>
            <a:ext cx="58326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路徑：</a:t>
            </a:r>
            <a:r>
              <a:rPr lang="en-US" altLang="zh-TW" dirty="0"/>
              <a:t>/home/</a:t>
            </a:r>
            <a:r>
              <a:rPr lang="en-US" altLang="zh-TW" dirty="0" err="1"/>
              <a:t>cell_lib</a:t>
            </a:r>
            <a:r>
              <a:rPr lang="en-US" altLang="zh-TW" dirty="0">
                <a:solidFill>
                  <a:srgbClr val="FFFF00"/>
                </a:solidFill>
              </a:rPr>
              <a:t>/CBDK_TSMC018_Arm_v3.2</a:t>
            </a:r>
            <a:r>
              <a:rPr lang="en-US" altLang="zh-TW" dirty="0"/>
              <a:t>/CIC/SOCE/</a:t>
            </a:r>
            <a:r>
              <a:rPr lang="en-US" altLang="zh-TW" dirty="0" err="1"/>
              <a:t>bond_pads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FFFF00"/>
                </a:solidFill>
              </a:rPr>
              <a:t>islabx5</a:t>
            </a:r>
            <a:r>
              <a:rPr lang="zh-TW" altLang="en-US" dirty="0">
                <a:solidFill>
                  <a:srgbClr val="FFFF00"/>
                </a:solidFill>
              </a:rPr>
              <a:t>在</a:t>
            </a:r>
            <a:r>
              <a:rPr lang="en-US" altLang="zh-TW" dirty="0" err="1">
                <a:solidFill>
                  <a:srgbClr val="FFFF00"/>
                </a:solidFill>
              </a:rPr>
              <a:t>Design_kit</a:t>
            </a:r>
            <a:r>
              <a:rPr lang="zh-TW" altLang="en-US" dirty="0">
                <a:solidFill>
                  <a:srgbClr val="FFFF00"/>
                </a:solidFill>
              </a:rPr>
              <a:t>內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843808" y="2564904"/>
            <a:ext cx="2322512" cy="90575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3923928" y="3501008"/>
            <a:ext cx="504056" cy="5040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194517" y="4005747"/>
            <a:ext cx="37444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將這兩個檔案複製到自己的工作資料夾內</a:t>
            </a:r>
          </a:p>
        </p:txBody>
      </p:sp>
      <p:sp>
        <p:nvSpPr>
          <p:cNvPr id="2" name="矩形 1"/>
          <p:cNvSpPr/>
          <p:nvPr/>
        </p:nvSpPr>
        <p:spPr>
          <a:xfrm>
            <a:off x="2780725" y="40768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將這兩個檔案複製到自己的工作資料夾內並且將</a:t>
            </a:r>
            <a:r>
              <a:rPr lang="en-US" altLang="zh-TW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io_t18.list</a:t>
            </a:r>
            <a:r>
              <a:rPr lang="zh-TW" altLang="en-US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檔案從新命名為</a:t>
            </a:r>
            <a:r>
              <a:rPr lang="en-US" altLang="zh-TW" dirty="0" err="1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io.list</a:t>
            </a:r>
            <a:endParaRPr lang="zh-TW" altLang="en-US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Routing Blockage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102</a:t>
            </a:fld>
            <a:endParaRPr lang="fr-FR" altLang="zh-TW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9769" y="1068971"/>
            <a:ext cx="4036327" cy="530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5523825" y="1331913"/>
            <a:ext cx="2016224" cy="1528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955333" y="5727787"/>
            <a:ext cx="2016224" cy="58755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51520" y="1196752"/>
            <a:ext cx="4688092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為了避免</a:t>
            </a:r>
            <a:r>
              <a:rPr lang="en-US" altLang="zh-TW" sz="2000" dirty="0"/>
              <a:t>routing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時繞線繞到</a:t>
            </a:r>
            <a:r>
              <a:rPr lang="en-US" altLang="zh-TW" sz="2000" dirty="0"/>
              <a:t>IO Pad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上方，我們經由</a:t>
            </a:r>
            <a:r>
              <a:rPr lang="en-US" altLang="zh-TW" sz="2000" dirty="0" err="1"/>
              <a:t>perl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程式算出</a:t>
            </a:r>
            <a:r>
              <a:rPr lang="en-US" altLang="zh-TW" sz="2000" dirty="0"/>
              <a:t>IO pad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的位置，會先在上方加入</a:t>
            </a:r>
            <a:r>
              <a:rPr lang="en-US" altLang="zh-TW" sz="2000" dirty="0"/>
              <a:t>routing blockage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>
                <a:latin typeface="Times New Roman" pitchFamily="18" charset="0"/>
              </a:rPr>
              <a:t>innovus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>
                <a:latin typeface="+mj-lt"/>
              </a:rPr>
              <a:t>&gt;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>
                <a:latin typeface="+mj-lt"/>
              </a:rPr>
              <a:t>perl ./addbonding_for_t18_v3.pl CHIP.def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會產生兩個檔案</a:t>
            </a:r>
            <a:r>
              <a:rPr lang="zh-TW" altLang="en-US" sz="2000" dirty="0"/>
              <a:t>：</a:t>
            </a:r>
            <a:r>
              <a:rPr lang="en-US" altLang="zh-TW" sz="2000" dirty="0">
                <a:latin typeface="+mj-lt"/>
              </a:rPr>
              <a:t>addRouteBlk.cmd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和</a:t>
            </a:r>
            <a:r>
              <a:rPr lang="en-US" altLang="zh-TW" sz="2000" dirty="0">
                <a:latin typeface="+mj-lt"/>
              </a:rPr>
              <a:t>addbond.cmd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dirty="0"/>
              <a:t> </a:t>
            </a:r>
            <a:r>
              <a:rPr lang="en-US" altLang="zh-TW" sz="2000" dirty="0">
                <a:latin typeface="Times New Roman" pitchFamily="18" charset="0"/>
              </a:rPr>
              <a:t>innovus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/>
              <a:t>&gt;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</a:t>
            </a:r>
          </a:p>
          <a:p>
            <a:pPr marL="0" lvl="1">
              <a:lnSpc>
                <a:spcPct val="150000"/>
              </a:lnSpc>
            </a:pPr>
            <a:r>
              <a:rPr lang="en-US" altLang="zh-TW" sz="2000" dirty="0"/>
              <a:t>source addRouteBlk.cmd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存檔</a:t>
            </a:r>
            <a:r>
              <a:rPr lang="en-US" altLang="zh-TW" sz="2000" dirty="0"/>
              <a:t>File-&gt;</a:t>
            </a:r>
            <a:r>
              <a:rPr lang="en-US" altLang="zh-TW" sz="2000" dirty="0" err="1"/>
              <a:t>SaveDesign</a:t>
            </a:r>
            <a:endParaRPr lang="en-US" altLang="zh-TW" sz="2000" dirty="0"/>
          </a:p>
          <a:p>
            <a:pPr marL="0" lvl="1">
              <a:lnSpc>
                <a:spcPct val="150000"/>
              </a:lnSpc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存成</a:t>
            </a:r>
            <a:r>
              <a:rPr lang="en-US" altLang="zh-TW" sz="2000" dirty="0"/>
              <a:t>place_CUPPad.enc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0" lvl="1">
              <a:lnSpc>
                <a:spcPct val="150000"/>
              </a:lnSpc>
            </a:pPr>
            <a:endParaRPr lang="en-US" altLang="zh-TW" sz="2000" dirty="0"/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endParaRPr lang="zh-TW" altLang="en-US" sz="20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Routing Blockage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103</a:t>
            </a:fld>
            <a:endParaRPr lang="fr-FR" altLang="zh-TW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5256584" cy="15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826466"/>
            <a:ext cx="3836447" cy="379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844824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073151" y="2262674"/>
            <a:ext cx="1639419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 rot="5400000">
            <a:off x="2411760" y="27089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272804" y="3186472"/>
            <a:ext cx="2043612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6228184" y="623731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place_CUPPad.enc</a:t>
            </a:r>
            <a:endParaRPr lang="zh-TW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Routing Blockage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104</a:t>
            </a:fld>
            <a:endParaRPr lang="fr-FR" altLang="zh-TW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2665584"/>
            <a:ext cx="2415541" cy="239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2715181"/>
            <a:ext cx="2467902" cy="243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向右箭號 9"/>
          <p:cNvSpPr/>
          <p:nvPr/>
        </p:nvSpPr>
        <p:spPr>
          <a:xfrm>
            <a:off x="4355976" y="364502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07503" y="1484784"/>
            <a:ext cx="1367955" cy="4871566"/>
            <a:chOff x="107503" y="1484784"/>
            <a:chExt cx="1367955" cy="487156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3" y="1484784"/>
              <a:ext cx="1295947" cy="4871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圓角矩形 10"/>
            <p:cNvSpPr/>
            <p:nvPr/>
          </p:nvSpPr>
          <p:spPr>
            <a:xfrm>
              <a:off x="251520" y="2780928"/>
              <a:ext cx="1152128" cy="1750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1115615" y="1484784"/>
              <a:ext cx="359843" cy="19673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 </a:t>
              </a: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619672" y="1124744"/>
            <a:ext cx="295232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為了方便檢視，我們將剛剛加入的</a:t>
            </a:r>
            <a:r>
              <a:rPr lang="en-US" altLang="zh-TW" dirty="0">
                <a:latin typeface="Times New Roman" pitchFamily="18" charset="0"/>
              </a:rPr>
              <a:t>Routing Blockage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的顏色顯示關掉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788222" y="1484784"/>
            <a:ext cx="1367955" cy="4871566"/>
            <a:chOff x="107503" y="1483319"/>
            <a:chExt cx="1367955" cy="4871566"/>
          </a:xfrm>
        </p:grpSpPr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3" y="1483319"/>
              <a:ext cx="1295947" cy="4871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圓角矩形 19"/>
            <p:cNvSpPr/>
            <p:nvPr/>
          </p:nvSpPr>
          <p:spPr>
            <a:xfrm>
              <a:off x="251520" y="2780928"/>
              <a:ext cx="1152128" cy="1750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1115615" y="1484784"/>
              <a:ext cx="359843" cy="196734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 </a:t>
              </a: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123950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706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Clock Tree Synthesis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105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5039545" y="4440373"/>
            <a:ext cx="133447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Clock Tree Synthesis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106</a:t>
            </a:fld>
            <a:endParaRPr lang="fr-FR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1627" y="2485088"/>
            <a:ext cx="4182972" cy="4158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954" y="70588"/>
            <a:ext cx="5070986" cy="2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91680" y="981929"/>
            <a:ext cx="597666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innovus </a:t>
            </a:r>
            <a:r>
              <a:rPr lang="en-US" altLang="zh-TW" dirty="0"/>
              <a:t>&gt;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ccopt_design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-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cts</a:t>
            </a:r>
            <a:endParaRPr lang="en-US" altLang="zh-TW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CTS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執行完的結果，接下來我們會對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Clock Tree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做</a:t>
            </a:r>
            <a:r>
              <a:rPr lang="en-US" altLang="zh-TW" sz="2000" dirty="0">
                <a:latin typeface="+mj-lt"/>
                <a:ea typeface="標楷體" pitchFamily="65" charset="-120"/>
              </a:rPr>
              <a:t>Display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和晶片的</a:t>
            </a:r>
            <a:r>
              <a:rPr lang="en-US" altLang="zh-TW" sz="2000" dirty="0">
                <a:latin typeface="+mj-lt"/>
                <a:ea typeface="標楷體" pitchFamily="65" charset="-120"/>
              </a:rPr>
              <a:t>timing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分析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5576713"/>
            <a:ext cx="33123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+mj-lt"/>
                <a:ea typeface="標楷體" pitchFamily="65" charset="-120"/>
              </a:rPr>
              <a:t>儲存成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cts.enc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USER\Desktop\INNOVUS\2018-09-06_1441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82" y="4522771"/>
            <a:ext cx="4180954" cy="208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107</a:t>
            </a:fld>
            <a:endParaRPr lang="fr-FR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84784"/>
            <a:ext cx="2304256" cy="239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4958" y="1124744"/>
            <a:ext cx="3516709" cy="330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1658417" y="2913382"/>
            <a:ext cx="14014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752932" y="1988840"/>
            <a:ext cx="54726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427984" y="4102360"/>
            <a:ext cx="796075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071572" y="5563267"/>
            <a:ext cx="3930338" cy="2419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3707904" y="285293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向右箭號 11"/>
          <p:cNvSpPr/>
          <p:nvPr/>
        </p:nvSpPr>
        <p:spPr>
          <a:xfrm rot="7518941">
            <a:off x="4570931" y="450805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54" y="70588"/>
            <a:ext cx="5070986" cy="2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線單箭頭接點 13"/>
          <p:cNvCxnSpPr/>
          <p:nvPr/>
        </p:nvCxnSpPr>
        <p:spPr>
          <a:xfrm flipH="1" flipV="1">
            <a:off x="6271388" y="2336507"/>
            <a:ext cx="432048" cy="5040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940152" y="2852936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做完</a:t>
            </a:r>
            <a:r>
              <a:rPr lang="en-US" altLang="zh-TW" sz="1600" dirty="0">
                <a:latin typeface="+mj-lt"/>
                <a:ea typeface="標楷體" pitchFamily="65" charset="-120"/>
              </a:rPr>
              <a:t>CTS</a:t>
            </a:r>
            <a:r>
              <a:rPr lang="zh-TW" altLang="en-US" sz="1600" dirty="0">
                <a:latin typeface="+mj-lt"/>
                <a:ea typeface="標楷體" pitchFamily="65" charset="-120"/>
              </a:rPr>
              <a:t>後的分析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USER\Desktop\INNOVUS\2018-09-06_14441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57"/>
          <a:stretch/>
        </p:blipFill>
        <p:spPr bwMode="auto">
          <a:xfrm>
            <a:off x="1423987" y="4083247"/>
            <a:ext cx="5092229" cy="258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108</a:t>
            </a:fld>
            <a:endParaRPr lang="fr-FR" altLang="zh-TW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7411" y="1196752"/>
            <a:ext cx="366029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419872" y="213285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 rot="5400000">
            <a:off x="4788024" y="386104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004048" y="1524744"/>
            <a:ext cx="100811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914597" y="3501008"/>
            <a:ext cx="72941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54" y="70588"/>
            <a:ext cx="5070986" cy="2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1423986" y="5410290"/>
            <a:ext cx="4948213" cy="2509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1085778" y="1677352"/>
            <a:ext cx="2148677" cy="1271048"/>
            <a:chOff x="179512" y="1425324"/>
            <a:chExt cx="2148677" cy="127104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9512" y="1425324"/>
              <a:ext cx="2148677" cy="1271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圓角矩形 18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109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5"/>
            <a:ext cx="242779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1538" y="1196752"/>
            <a:ext cx="2881162" cy="271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4574" y="4090442"/>
            <a:ext cx="4418734" cy="2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851920" y="249289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334276" y="2633261"/>
            <a:ext cx="1555779" cy="3058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718314" y="1933870"/>
            <a:ext cx="572547" cy="2207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295597" y="2328663"/>
            <a:ext cx="572547" cy="2207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791541" y="3656720"/>
            <a:ext cx="572547" cy="2207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5400000">
            <a:off x="5652120" y="40050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267744" y="5733256"/>
            <a:ext cx="4176464" cy="23657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54" y="70588"/>
            <a:ext cx="5070986" cy="2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369AA5A-9B5B-4636-89EF-1391B51C815D}"/>
              </a:ext>
            </a:extLst>
          </p:cNvPr>
          <p:cNvSpPr txBox="1"/>
          <p:nvPr/>
        </p:nvSpPr>
        <p:spPr>
          <a:xfrm>
            <a:off x="6630816" y="5311164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若只有些微的負</a:t>
            </a:r>
            <a:r>
              <a:rPr lang="en-US" altLang="zh-TW" dirty="0">
                <a:solidFill>
                  <a:srgbClr val="FF0000"/>
                </a:solidFill>
              </a:rPr>
              <a:t>slack</a:t>
            </a:r>
            <a:r>
              <a:rPr lang="zh-TW" altLang="en-US" dirty="0">
                <a:solidFill>
                  <a:srgbClr val="FF0000"/>
                </a:solidFill>
              </a:rPr>
              <a:t>可等到</a:t>
            </a:r>
            <a:r>
              <a:rPr lang="en-US" altLang="zh-TW" dirty="0">
                <a:solidFill>
                  <a:srgbClr val="FF0000"/>
                </a:solidFill>
              </a:rPr>
              <a:t>Routing</a:t>
            </a:r>
            <a:r>
              <a:rPr lang="zh-TW" altLang="en-US" dirty="0">
                <a:solidFill>
                  <a:srgbClr val="FF0000"/>
                </a:solidFill>
              </a:rPr>
              <a:t>結束後再看看是否仍為負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Planning –Add IO 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</a:t>
            </a:fld>
            <a:endParaRPr lang="fr-FR" altLang="zh-TW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204864"/>
            <a:ext cx="51339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6328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加入</a:t>
            </a:r>
            <a:r>
              <a:rPr lang="en-US" altLang="zh-TW" sz="2000" dirty="0">
                <a:latin typeface="+mj-lt"/>
                <a:ea typeface="標楷體" pitchFamily="65" charset="-120"/>
              </a:rPr>
              <a:t>IO Filler</a:t>
            </a:r>
            <a:r>
              <a:rPr lang="zh-TW" altLang="en-US" sz="2000" dirty="0">
                <a:latin typeface="+mj-lt"/>
                <a:ea typeface="標楷體" pitchFamily="65" charset="-120"/>
              </a:rPr>
              <a:t>將</a:t>
            </a:r>
            <a:r>
              <a:rPr lang="en-US" altLang="zh-TW" sz="2000" dirty="0">
                <a:latin typeface="+mj-lt"/>
                <a:ea typeface="標楷體" pitchFamily="65" charset="-120"/>
              </a:rPr>
              <a:t>Pad</a:t>
            </a:r>
            <a:r>
              <a:rPr lang="zh-TW" altLang="en-US" sz="2000" dirty="0">
                <a:latin typeface="+mj-lt"/>
                <a:ea typeface="標楷體" pitchFamily="65" charset="-120"/>
              </a:rPr>
              <a:t>連接起來</a:t>
            </a:r>
            <a:endParaRPr lang="en-US" altLang="zh-TW" sz="2000" dirty="0">
              <a:latin typeface="+mj-lt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+mj-lt"/>
                <a:ea typeface="標楷體" pitchFamily="65" charset="-120"/>
              </a:rPr>
              <a:t>  IO Filler</a:t>
            </a:r>
            <a:r>
              <a:rPr lang="zh-TW" altLang="en-US" sz="2000" noProof="0" dirty="0">
                <a:latin typeface="+mj-lt"/>
                <a:ea typeface="標楷體" pitchFamily="65" charset="-120"/>
              </a:rPr>
              <a:t>無任何</a:t>
            </a:r>
            <a:r>
              <a:rPr lang="en-US" altLang="zh-TW" sz="2000" dirty="0">
                <a:latin typeface="+mj-lt"/>
                <a:ea typeface="標楷體" pitchFamily="65" charset="-120"/>
              </a:rPr>
              <a:t>Logic Function</a:t>
            </a:r>
            <a:r>
              <a:rPr lang="zh-TW" altLang="en-US" sz="2000" dirty="0">
                <a:latin typeface="+mj-lt"/>
                <a:ea typeface="標楷體" pitchFamily="65" charset="-120"/>
              </a:rPr>
              <a:t>，僅為了連接</a:t>
            </a:r>
            <a:r>
              <a:rPr lang="en-US" altLang="zh-TW" sz="2000" dirty="0">
                <a:latin typeface="+mj-lt"/>
                <a:ea typeface="標楷體" pitchFamily="65" charset="-120"/>
              </a:rPr>
              <a:t>IO</a:t>
            </a:r>
            <a:r>
              <a:rPr lang="zh-TW" altLang="en-US" sz="2000" dirty="0">
                <a:latin typeface="+mj-lt"/>
                <a:ea typeface="標楷體" pitchFamily="65" charset="-120"/>
              </a:rPr>
              <a:t> </a:t>
            </a:r>
            <a:r>
              <a:rPr lang="en-US" altLang="zh-TW" sz="2000" dirty="0">
                <a:latin typeface="+mj-lt"/>
                <a:ea typeface="標楷體" pitchFamily="65" charset="-120"/>
              </a:rPr>
              <a:t>PAD</a:t>
            </a:r>
            <a:r>
              <a:rPr lang="zh-TW" altLang="en-US" sz="2000" dirty="0">
                <a:latin typeface="+mj-lt"/>
                <a:ea typeface="標楷體" pitchFamily="65" charset="-120"/>
              </a:rPr>
              <a:t>的電源</a:t>
            </a:r>
            <a:endParaRPr lang="en-US" altLang="zh-TW" sz="2000" noProof="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110</a:t>
            </a:fld>
            <a:endParaRPr lang="fr-FR" altLang="zh-TW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310" y="3645024"/>
            <a:ext cx="2868879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1437" y="2613435"/>
            <a:ext cx="4807414" cy="299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1225284" y="3897559"/>
            <a:ext cx="684855" cy="2640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1629611" y="4273893"/>
            <a:ext cx="684855" cy="2640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286745" y="5443532"/>
            <a:ext cx="684855" cy="2640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5400000">
            <a:off x="1619672" y="31049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向右箭號 11"/>
          <p:cNvSpPr/>
          <p:nvPr/>
        </p:nvSpPr>
        <p:spPr>
          <a:xfrm>
            <a:off x="3347864" y="458112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923928" y="3897559"/>
            <a:ext cx="4536504" cy="2141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54" y="70588"/>
            <a:ext cx="5070986" cy="2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群組 16"/>
          <p:cNvGrpSpPr/>
          <p:nvPr/>
        </p:nvGrpSpPr>
        <p:grpSpPr>
          <a:xfrm>
            <a:off x="699411" y="1551597"/>
            <a:ext cx="2148677" cy="1271048"/>
            <a:chOff x="179512" y="1425324"/>
            <a:chExt cx="2148677" cy="127104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9512" y="1425324"/>
              <a:ext cx="2148677" cy="1271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圓角矩形 18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 </a:t>
              </a: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Tie Hi/Lo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111</a:t>
            </a:fld>
            <a:endParaRPr lang="fr-FR" altLang="zh-TW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30861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9909" y="3501008"/>
            <a:ext cx="449083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419129" y="4314799"/>
            <a:ext cx="712711" cy="32096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5724128" y="5373216"/>
            <a:ext cx="926437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3419872" y="443711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067944" y="1412776"/>
            <a:ext cx="280831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加入</a:t>
            </a:r>
            <a:r>
              <a:rPr lang="en-US" altLang="zh-TW" dirty="0">
                <a:latin typeface="Times New Roman" pitchFamily="18" charset="0"/>
              </a:rPr>
              <a:t>Tie Hi/Lo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 Tie Hi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只有一個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Output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，將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VDD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經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Output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連到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1’b1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，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Tie Hi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具有保護電路，可以避免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ESD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948264" y="1484784"/>
            <a:ext cx="1872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For ESD protection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1916832"/>
            <a:ext cx="8096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Tie Hi/Lo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112</a:t>
            </a:fld>
            <a:endParaRPr lang="fr-FR" altLang="zh-TW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182" y="1074847"/>
            <a:ext cx="7128023" cy="5256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284984"/>
            <a:ext cx="4875945" cy="256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5640445" y="1619958"/>
            <a:ext cx="745156" cy="2895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375854" y="4265913"/>
            <a:ext cx="666328" cy="2618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4272071">
            <a:off x="5268480" y="203724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733115" y="3905464"/>
            <a:ext cx="1393197" cy="392798"/>
            <a:chOff x="611560" y="3117502"/>
            <a:chExt cx="1393197" cy="392798"/>
          </a:xfrm>
        </p:grpSpPr>
        <p:sp>
          <p:nvSpPr>
            <p:cNvPr id="6" name="圓角矩形 5"/>
            <p:cNvSpPr/>
            <p:nvPr/>
          </p:nvSpPr>
          <p:spPr>
            <a:xfrm>
              <a:off x="898783" y="3117502"/>
              <a:ext cx="1105974" cy="1990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11560" y="314096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1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444112" y="14757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652120" y="40050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99992" y="39330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483768" y="40050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268654" y="2041081"/>
            <a:ext cx="3599489" cy="805067"/>
            <a:chOff x="1998373" y="1916832"/>
            <a:chExt cx="2880320" cy="805067"/>
          </a:xfrm>
        </p:grpSpPr>
        <p:sp>
          <p:nvSpPr>
            <p:cNvPr id="5" name="圓角矩形 4"/>
            <p:cNvSpPr/>
            <p:nvPr/>
          </p:nvSpPr>
          <p:spPr>
            <a:xfrm>
              <a:off x="1998373" y="2242187"/>
              <a:ext cx="2880320" cy="47971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707904" y="191683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7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5050701" y="54799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369431" y="5524802"/>
            <a:ext cx="666328" cy="2618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714271" y="5552612"/>
            <a:ext cx="666328" cy="655911"/>
            <a:chOff x="1687962" y="5949280"/>
            <a:chExt cx="666328" cy="655911"/>
          </a:xfrm>
        </p:grpSpPr>
        <p:sp>
          <p:nvSpPr>
            <p:cNvPr id="20" name="圓角矩形 19"/>
            <p:cNvSpPr/>
            <p:nvPr/>
          </p:nvSpPr>
          <p:spPr>
            <a:xfrm>
              <a:off x="1687962" y="6343326"/>
              <a:ext cx="666328" cy="26186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907704" y="5949280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8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</p:grp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Tie Hi/Lo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113</a:t>
            </a:fld>
            <a:endParaRPr lang="fr-FR" altLang="zh-TW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753" y="1628800"/>
            <a:ext cx="4465014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510" y="4668424"/>
            <a:ext cx="5559070" cy="107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1340768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1619672" y="1964905"/>
            <a:ext cx="2448272" cy="3119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55576" y="3429000"/>
            <a:ext cx="847802" cy="365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 rot="5400000">
            <a:off x="2915816" y="40050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227450" y="5172066"/>
            <a:ext cx="3624470" cy="3119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6410130" y="2680793"/>
            <a:ext cx="2050301" cy="3119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6516216" y="5733256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存檔成</a:t>
            </a:r>
            <a:r>
              <a:rPr lang="en-US" altLang="zh-TW" dirty="0"/>
              <a:t>cts_hilo.enc</a:t>
            </a:r>
            <a:endParaRPr lang="zh-TW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1E42168-3628-47B6-B88C-67D5AC5D0CB3}"/>
              </a:ext>
            </a:extLst>
          </p:cNvPr>
          <p:cNvSpPr txBox="1"/>
          <p:nvPr/>
        </p:nvSpPr>
        <p:spPr>
          <a:xfrm>
            <a:off x="482664" y="5664509"/>
            <a:ext cx="346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會視電路情況加入</a:t>
            </a:r>
            <a:r>
              <a:rPr lang="en-US" altLang="zh-TW" b="1" dirty="0">
                <a:solidFill>
                  <a:srgbClr val="FF0000"/>
                </a:solidFill>
              </a:rPr>
              <a:t>Tie High/Low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因此也有可能出現</a:t>
            </a:r>
            <a:r>
              <a:rPr lang="en-US" altLang="zh-TW" b="1" dirty="0">
                <a:solidFill>
                  <a:srgbClr val="FF0000"/>
                </a:solidFill>
              </a:rPr>
              <a:t>0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052736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Routing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114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4211960" y="5157192"/>
            <a:ext cx="133447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Route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115</a:t>
            </a:fld>
            <a:endParaRPr lang="fr-FR" altLang="zh-TW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347516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1223" y="836712"/>
            <a:ext cx="4927016" cy="543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203648" y="2533387"/>
            <a:ext cx="1175454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5328421" y="1628799"/>
            <a:ext cx="1691851" cy="2286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493060" y="2044274"/>
            <a:ext cx="3399419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148033" y="2449141"/>
            <a:ext cx="941850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144246" y="2838863"/>
            <a:ext cx="941850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5328421" y="5901332"/>
            <a:ext cx="543001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向右箭號 11"/>
          <p:cNvSpPr/>
          <p:nvPr/>
        </p:nvSpPr>
        <p:spPr>
          <a:xfrm rot="5400000">
            <a:off x="6088124" y="6229567"/>
            <a:ext cx="308790" cy="40337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3563888" y="249289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Route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116</a:t>
            </a:fld>
            <a:endParaRPr lang="fr-FR" altLang="zh-TW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064" y="1628800"/>
            <a:ext cx="8477872" cy="427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449467" y="2372940"/>
            <a:ext cx="1170789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1673603" y="2372940"/>
            <a:ext cx="1175454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697939" y="3533792"/>
            <a:ext cx="1568759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426131" y="3559146"/>
            <a:ext cx="1546853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006263" y="5524736"/>
            <a:ext cx="985798" cy="28397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Verify(</a:t>
            </a:r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可略</a:t>
            </a:r>
            <a:r>
              <a:rPr lang="fr-CA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altLang="zh-TW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117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52736"/>
            <a:ext cx="2336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5767" y="1331913"/>
            <a:ext cx="3643472" cy="484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64" y="4119526"/>
            <a:ext cx="4106743" cy="218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707904" y="263691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 rot="9312962">
            <a:off x="4710532" y="449599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47260" y="1489373"/>
            <a:ext cx="1476467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442867" y="5859959"/>
            <a:ext cx="647057" cy="302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37930" y="5648189"/>
            <a:ext cx="2577885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118</a:t>
            </a:fld>
            <a:endParaRPr lang="fr-FR" altLang="zh-TW"/>
          </a:p>
        </p:txBody>
      </p:sp>
      <p:grpSp>
        <p:nvGrpSpPr>
          <p:cNvPr id="6" name="群組 5"/>
          <p:cNvGrpSpPr/>
          <p:nvPr/>
        </p:nvGrpSpPr>
        <p:grpSpPr>
          <a:xfrm>
            <a:off x="5606479" y="1013026"/>
            <a:ext cx="2620496" cy="2720324"/>
            <a:chOff x="2514646" y="1101012"/>
            <a:chExt cx="2620496" cy="27203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4646" y="1101012"/>
              <a:ext cx="2620496" cy="2720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圓角矩形 6"/>
            <p:cNvSpPr/>
            <p:nvPr/>
          </p:nvSpPr>
          <p:spPr>
            <a:xfrm>
              <a:off x="2624179" y="2767870"/>
              <a:ext cx="1568759" cy="2639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43520" y="3821336"/>
            <a:ext cx="3065466" cy="2741595"/>
            <a:chOff x="5394966" y="1084970"/>
            <a:chExt cx="3065466" cy="2741595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4966" y="1084970"/>
              <a:ext cx="3065466" cy="2741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圓角矩形 7"/>
            <p:cNvSpPr/>
            <p:nvPr/>
          </p:nvSpPr>
          <p:spPr>
            <a:xfrm>
              <a:off x="7092280" y="1791199"/>
              <a:ext cx="605678" cy="2639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5580112" y="2227971"/>
              <a:ext cx="605678" cy="35661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580112" y="3568005"/>
              <a:ext cx="605678" cy="20426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3627395" y="496947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105844" y="3881989"/>
            <a:ext cx="4409490" cy="2535014"/>
            <a:chOff x="1927321" y="3933056"/>
            <a:chExt cx="4843014" cy="2784247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1617" y="3933056"/>
              <a:ext cx="4828718" cy="2784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圓角矩形 12"/>
            <p:cNvSpPr/>
            <p:nvPr/>
          </p:nvSpPr>
          <p:spPr>
            <a:xfrm>
              <a:off x="1927321" y="4688686"/>
              <a:ext cx="2860703" cy="82854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sp>
        <p:nvSpPr>
          <p:cNvPr id="12" name="向右箭號 11"/>
          <p:cNvSpPr/>
          <p:nvPr/>
        </p:nvSpPr>
        <p:spPr>
          <a:xfrm rot="9082449">
            <a:off x="4148703" y="327133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12667" y="1131242"/>
            <a:ext cx="5493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/>
              <a:t>innovus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/>
              <a:t>&gt;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setAnalysisMode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–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analysisType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onChipVariation</a:t>
            </a:r>
            <a:endParaRPr lang="en-US" altLang="zh-TW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119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2528269" cy="262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0413" y="3800708"/>
            <a:ext cx="4614900" cy="288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4392" y="1052736"/>
            <a:ext cx="2881683" cy="265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向右箭號 6"/>
          <p:cNvSpPr/>
          <p:nvPr/>
        </p:nvSpPr>
        <p:spPr>
          <a:xfrm>
            <a:off x="2987824" y="27089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94318" y="2658539"/>
            <a:ext cx="1568759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5262466" y="1717383"/>
            <a:ext cx="605678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831096" y="2363164"/>
            <a:ext cx="605678" cy="109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406958" y="2199589"/>
            <a:ext cx="525082" cy="149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3800265" y="3466315"/>
            <a:ext cx="605678" cy="2042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4" name="向右箭號 13"/>
          <p:cNvSpPr/>
          <p:nvPr/>
        </p:nvSpPr>
        <p:spPr>
          <a:xfrm rot="5400000">
            <a:off x="4427984" y="371703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1152884" y="5529859"/>
            <a:ext cx="4412421" cy="2033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2060848"/>
            <a:ext cx="1965966" cy="385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圓角矩形 16"/>
          <p:cNvSpPr/>
          <p:nvPr/>
        </p:nvSpPr>
        <p:spPr>
          <a:xfrm>
            <a:off x="6847653" y="3280725"/>
            <a:ext cx="2165718" cy="263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8" name="矩形 17"/>
          <p:cNvSpPr/>
          <p:nvPr/>
        </p:nvSpPr>
        <p:spPr>
          <a:xfrm>
            <a:off x="7092280" y="594928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存檔成</a:t>
            </a:r>
            <a:r>
              <a:rPr lang="en-US" altLang="zh-TW" dirty="0"/>
              <a:t>route.enc</a:t>
            </a:r>
            <a:endParaRPr lang="zh-TW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</a:t>
            </a:fld>
            <a:endParaRPr lang="fr-FR" altLang="zh-TW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6328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分析晶片內部的</a:t>
            </a:r>
            <a:r>
              <a:rPr lang="en-US" altLang="zh-TW" sz="2000" dirty="0">
                <a:latin typeface="+mj-lt"/>
                <a:ea typeface="標楷體" pitchFamily="65" charset="-120"/>
              </a:rPr>
              <a:t>Power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916832"/>
            <a:ext cx="4824536" cy="4765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120</a:t>
            </a:fld>
            <a:endParaRPr lang="fr-FR" altLang="zh-TW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285611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5763" y="1120587"/>
            <a:ext cx="3124127" cy="237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5225" y="3806259"/>
            <a:ext cx="4951407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1982349" y="3377682"/>
            <a:ext cx="936104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506043" y="1323089"/>
            <a:ext cx="610479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5576761" y="4829314"/>
            <a:ext cx="610479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154115" y="126460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09890" y="517441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69730" y="445433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941538" y="517441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69730" y="58944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01787" y="284877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5574125" y="6203551"/>
            <a:ext cx="610479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023356" y="3170888"/>
            <a:ext cx="610479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向右箭號 20"/>
          <p:cNvSpPr/>
          <p:nvPr/>
        </p:nvSpPr>
        <p:spPr>
          <a:xfrm>
            <a:off x="3402683" y="248873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22" name="向右箭號 21"/>
          <p:cNvSpPr/>
          <p:nvPr/>
        </p:nvSpPr>
        <p:spPr>
          <a:xfrm rot="5400000">
            <a:off x="5553231" y="348632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121</a:t>
            </a:fld>
            <a:endParaRPr lang="fr-FR" altLang="zh-TW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1040" y="2006302"/>
            <a:ext cx="2256648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060848"/>
            <a:ext cx="2230468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3" y="4400868"/>
            <a:ext cx="3456384" cy="1855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3928" y="4338566"/>
            <a:ext cx="3450308" cy="191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向右箭號 7"/>
          <p:cNvSpPr/>
          <p:nvPr/>
        </p:nvSpPr>
        <p:spPr>
          <a:xfrm>
            <a:off x="4469919" y="514854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403648" y="980728"/>
            <a:ext cx="684076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Core Filler</a:t>
            </a:r>
            <a:r>
              <a:rPr lang="zh-TW" altLang="en-US" sz="2000" dirty="0">
                <a:latin typeface="+mj-lt"/>
                <a:ea typeface="標楷體" pitchFamily="65" charset="-120"/>
              </a:rPr>
              <a:t>會將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core</a:t>
            </a:r>
            <a:r>
              <a:rPr lang="zh-TW" altLang="en-US" sz="2000" dirty="0">
                <a:latin typeface="+mj-lt"/>
                <a:ea typeface="標楷體" pitchFamily="65" charset="-120"/>
              </a:rPr>
              <a:t>間的空隙填滿，以連接</a:t>
            </a:r>
            <a:r>
              <a:rPr lang="en-US" altLang="zh-TW" sz="2000" dirty="0">
                <a:latin typeface="+mj-lt"/>
                <a:ea typeface="標楷體" pitchFamily="65" charset="-120"/>
              </a:rPr>
              <a:t>NWELL/PWELL layer </a:t>
            </a:r>
            <a:r>
              <a:rPr lang="zh-TW" altLang="en-US" sz="2000" dirty="0">
                <a:latin typeface="+mj-lt"/>
                <a:ea typeface="標楷體" pitchFamily="65" charset="-120"/>
              </a:rPr>
              <a:t>，如圖所示</a:t>
            </a: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  <p:sp>
        <p:nvSpPr>
          <p:cNvPr id="11" name="向右箭號 7">
            <a:extLst>
              <a:ext uri="{FF2B5EF4-FFF2-40B4-BE49-F238E27FC236}">
                <a16:creationId xmlns:a16="http://schemas.microsoft.com/office/drawing/2014/main" id="{4F48F5D8-AC62-4F41-8164-98BEE5A0928E}"/>
              </a:ext>
            </a:extLst>
          </p:cNvPr>
          <p:cNvSpPr/>
          <p:nvPr/>
        </p:nvSpPr>
        <p:spPr>
          <a:xfrm>
            <a:off x="4391980" y="293712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122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2336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1680" y="1625565"/>
            <a:ext cx="3898722" cy="474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95" y="4225022"/>
            <a:ext cx="3573179" cy="223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666124" y="1561458"/>
            <a:ext cx="1457603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5220072" y="6048064"/>
            <a:ext cx="650641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90196" y="6107156"/>
            <a:ext cx="2025042" cy="219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3851920" y="27089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向右箭號 9"/>
          <p:cNvSpPr/>
          <p:nvPr/>
        </p:nvSpPr>
        <p:spPr>
          <a:xfrm rot="8141603">
            <a:off x="4497451" y="490569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Design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123</a:t>
            </a:fld>
            <a:endParaRPr lang="fr-FR" altLang="zh-TW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268760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2699792" y="5877272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存檔成</a:t>
            </a:r>
            <a:r>
              <a:rPr lang="en-US" altLang="zh-TW" dirty="0"/>
              <a:t>Corefiller.enc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042186" y="2641172"/>
            <a:ext cx="2393910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Metal Fill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124</a:t>
            </a:fld>
            <a:endParaRPr lang="fr-FR" altLang="zh-TW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532" y="2708920"/>
            <a:ext cx="282282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420888"/>
            <a:ext cx="5479479" cy="2966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2115009" y="4401108"/>
            <a:ext cx="743407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7484004" y="3796002"/>
            <a:ext cx="625691" cy="9889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3601456" y="5095188"/>
            <a:ext cx="743407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3066703" y="422108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圓角矩形 10"/>
          <p:cNvSpPr/>
          <p:nvPr/>
        </p:nvSpPr>
        <p:spPr>
          <a:xfrm>
            <a:off x="4583113" y="3212976"/>
            <a:ext cx="1141015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Metal Fill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125</a:t>
            </a:fld>
            <a:endParaRPr lang="fr-FR" altLang="zh-TW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190" y="3645024"/>
            <a:ext cx="267393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3091" y="1916832"/>
            <a:ext cx="529907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2000384" y="5472000"/>
            <a:ext cx="882740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249519" y="2729407"/>
            <a:ext cx="2517169" cy="1955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3460508" y="4907562"/>
            <a:ext cx="2047596" cy="5415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3828593" y="5931293"/>
            <a:ext cx="743407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2915816" y="494116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Metal Fill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126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714" y="2371239"/>
            <a:ext cx="3598241" cy="357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4102" y="2370241"/>
            <a:ext cx="3600000" cy="357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>
            <a:off x="4488038" y="4087953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3608" y="1412776"/>
            <a:ext cx="72008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可以看到整個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layout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全部被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dummy metal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填滿</a:t>
            </a:r>
            <a:endParaRPr lang="en-US" altLang="zh-TW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Design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17C51D0-7613-4A95-B14E-C3DC2BACBD59}" type="slidenum">
              <a:rPr lang="zh-TW" altLang="fr-FR" smtClean="0"/>
              <a:pPr/>
              <a:t>127</a:t>
            </a:fld>
            <a:endParaRPr lang="fr-FR" altLang="zh-TW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340768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563888" y="580526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標楷體" pitchFamily="65" charset="-120"/>
              </a:rPr>
              <a:t>存檔成</a:t>
            </a:r>
            <a:r>
              <a:rPr lang="en-US" altLang="zh-TW" dirty="0">
                <a:ea typeface="標楷體" pitchFamily="65" charset="-120"/>
              </a:rPr>
              <a:t>metalfill.enc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275721" y="2693164"/>
            <a:ext cx="2417169" cy="268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128</a:t>
            </a:fld>
            <a:endParaRPr lang="fr-FR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100" y="4251563"/>
            <a:ext cx="3254720" cy="203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24744"/>
            <a:ext cx="2336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666124" y="1561458"/>
            <a:ext cx="1457603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3851920" y="27089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766" y="1625565"/>
            <a:ext cx="3898722" cy="474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圓角矩形 9"/>
          <p:cNvSpPr/>
          <p:nvPr/>
        </p:nvSpPr>
        <p:spPr>
          <a:xfrm>
            <a:off x="5220072" y="6048064"/>
            <a:ext cx="650641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8738248">
            <a:off x="4326917" y="525089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40101" y="5661248"/>
            <a:ext cx="1899652" cy="2373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129</a:t>
            </a:fld>
            <a:endParaRPr lang="fr-FR" altLang="zh-TW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5785" y="1550709"/>
            <a:ext cx="4354829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5272170"/>
            <a:ext cx="4104456" cy="116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211" y="1412776"/>
            <a:ext cx="2097449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587219" y="2401691"/>
            <a:ext cx="1968557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420751" y="1928260"/>
            <a:ext cx="799322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428932" y="2735696"/>
            <a:ext cx="799322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708782" y="6120072"/>
            <a:ext cx="799322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3347864" y="278092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向右箭號 11"/>
          <p:cNvSpPr/>
          <p:nvPr/>
        </p:nvSpPr>
        <p:spPr>
          <a:xfrm rot="8747838">
            <a:off x="4138004" y="565930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281203" y="5875109"/>
            <a:ext cx="2202565" cy="451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5652120" y="4077072"/>
            <a:ext cx="1296144" cy="1891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82893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Clock Tree Synthesis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8384" y="1987222"/>
            <a:ext cx="6059039" cy="38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2915816" y="3956180"/>
            <a:ext cx="2387825" cy="3732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130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25" y="1700808"/>
            <a:ext cx="1906793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0938" y="1807315"/>
            <a:ext cx="3684710" cy="460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16" y="5161361"/>
            <a:ext cx="4753026" cy="129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635896" y="299695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393509" y="2807704"/>
            <a:ext cx="1946243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333797" y="5949280"/>
            <a:ext cx="927043" cy="3980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 rot="8747838">
            <a:off x="4930091" y="565930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65315" y="5762736"/>
            <a:ext cx="2003918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785" y="65720"/>
            <a:ext cx="5082142" cy="24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Netlist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131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282819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1875" y="2852936"/>
            <a:ext cx="3024501" cy="163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995936" y="357301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2452533" y="4746646"/>
            <a:ext cx="679308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058682" y="4033936"/>
            <a:ext cx="881470" cy="3794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680587" y="3660711"/>
            <a:ext cx="794858" cy="2612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.sdf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132</a:t>
            </a:fld>
            <a:endParaRPr lang="fr-FR" altLang="zh-TW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011989"/>
            <a:ext cx="8405564" cy="256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6093296"/>
            <a:ext cx="676146" cy="64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323529" y="3348305"/>
            <a:ext cx="8208912" cy="2967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 rot="5400000">
            <a:off x="4139952" y="573325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3528" y="1052736"/>
            <a:ext cx="856895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en-US" altLang="zh-TW" dirty="0">
                <a:latin typeface="Times New Roman" pitchFamily="18" charset="0"/>
              </a:rPr>
              <a:t>innovus &gt; setAnalysisMode -</a:t>
            </a:r>
            <a:r>
              <a:rPr lang="en-US" altLang="zh-TW" dirty="0" err="1">
                <a:latin typeface="Times New Roman" pitchFamily="18" charset="0"/>
              </a:rPr>
              <a:t>analysisType</a:t>
            </a:r>
            <a:r>
              <a:rPr lang="en-US" altLang="zh-TW" dirty="0">
                <a:latin typeface="Times New Roman" pitchFamily="18" charset="0"/>
              </a:rPr>
              <a:t> </a:t>
            </a:r>
            <a:r>
              <a:rPr lang="en-US" altLang="zh-TW" dirty="0" err="1">
                <a:latin typeface="Times New Roman" pitchFamily="18" charset="0"/>
              </a:rPr>
              <a:t>bcwc</a:t>
            </a:r>
            <a:endParaRPr lang="en-US" altLang="zh-TW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Times New Roman" pitchFamily="18" charset="0"/>
              </a:rPr>
              <a:t>  innovus &gt; write_sdf -</a:t>
            </a:r>
            <a:r>
              <a:rPr lang="en-US" altLang="zh-TW" dirty="0" err="1">
                <a:latin typeface="Times New Roman" pitchFamily="18" charset="0"/>
              </a:rPr>
              <a:t>max_view</a:t>
            </a:r>
            <a:r>
              <a:rPr lang="en-US" altLang="zh-TW" dirty="0">
                <a:latin typeface="Times New Roman" pitchFamily="18" charset="0"/>
              </a:rPr>
              <a:t> </a:t>
            </a:r>
            <a:r>
              <a:rPr lang="en-US" altLang="zh-TW" dirty="0" err="1">
                <a:latin typeface="Times New Roman" pitchFamily="18" charset="0"/>
              </a:rPr>
              <a:t>av_func_mode_max</a:t>
            </a:r>
            <a:r>
              <a:rPr lang="en-US" altLang="zh-TW" dirty="0">
                <a:latin typeface="Times New Roman" pitchFamily="18" charset="0"/>
              </a:rPr>
              <a:t> -</a:t>
            </a:r>
            <a:r>
              <a:rPr lang="en-US" altLang="zh-TW" dirty="0" err="1">
                <a:latin typeface="Times New Roman" pitchFamily="18" charset="0"/>
              </a:rPr>
              <a:t>min_view</a:t>
            </a:r>
            <a:r>
              <a:rPr lang="en-US" altLang="zh-TW" dirty="0">
                <a:latin typeface="Times New Roman" pitchFamily="18" charset="0"/>
              </a:rPr>
              <a:t> </a:t>
            </a:r>
            <a:r>
              <a:rPr lang="en-US" altLang="zh-TW" dirty="0" err="1">
                <a:latin typeface="Times New Roman" pitchFamily="18" charset="0"/>
              </a:rPr>
              <a:t>av_func_mode_min</a:t>
            </a:r>
            <a:r>
              <a:rPr lang="en-US" altLang="zh-TW" dirty="0">
                <a:latin typeface="Times New Roman" pitchFamily="18" charset="0"/>
              </a:rPr>
              <a:t> -edges </a:t>
            </a:r>
            <a:r>
              <a:rPr lang="en-US" altLang="zh-TW" dirty="0" err="1">
                <a:latin typeface="Times New Roman" pitchFamily="18" charset="0"/>
              </a:rPr>
              <a:t>noedge</a:t>
            </a:r>
            <a:r>
              <a:rPr lang="en-US" altLang="zh-TW" dirty="0">
                <a:latin typeface="Times New Roman" pitchFamily="18" charset="0"/>
              </a:rPr>
              <a:t>  -</a:t>
            </a:r>
            <a:r>
              <a:rPr lang="en-US" altLang="zh-TW" dirty="0" err="1">
                <a:latin typeface="Times New Roman" pitchFamily="18" charset="0"/>
              </a:rPr>
              <a:t>splitsetuphold</a:t>
            </a:r>
            <a:r>
              <a:rPr lang="en-US" altLang="zh-TW" dirty="0">
                <a:latin typeface="Times New Roman" pitchFamily="18" charset="0"/>
              </a:rPr>
              <a:t> -</a:t>
            </a:r>
            <a:r>
              <a:rPr lang="en-US" altLang="zh-TW" dirty="0" err="1">
                <a:latin typeface="Times New Roman" pitchFamily="18" charset="0"/>
              </a:rPr>
              <a:t>remashold</a:t>
            </a:r>
            <a:r>
              <a:rPr lang="en-US" altLang="zh-TW" dirty="0">
                <a:latin typeface="Times New Roman" pitchFamily="18" charset="0"/>
              </a:rPr>
              <a:t> -</a:t>
            </a:r>
            <a:r>
              <a:rPr lang="en-US" altLang="zh-TW" dirty="0" err="1">
                <a:latin typeface="Times New Roman" pitchFamily="18" charset="0"/>
              </a:rPr>
              <a:t>splitrecrem</a:t>
            </a:r>
            <a:r>
              <a:rPr lang="en-US" altLang="zh-TW" dirty="0">
                <a:latin typeface="Times New Roman" pitchFamily="18" charset="0"/>
              </a:rPr>
              <a:t> -</a:t>
            </a:r>
            <a:r>
              <a:rPr lang="en-US" altLang="zh-TW" dirty="0" err="1">
                <a:latin typeface="Times New Roman" pitchFamily="18" charset="0"/>
              </a:rPr>
              <a:t>min_period_edges</a:t>
            </a:r>
            <a:r>
              <a:rPr lang="en-US" altLang="zh-TW" dirty="0">
                <a:latin typeface="Times New Roman" pitchFamily="18" charset="0"/>
              </a:rPr>
              <a:t> none  CHIP.sdf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Times New Roman" pitchFamily="18" charset="0"/>
              </a:rPr>
              <a:t> 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因為</a:t>
            </a:r>
            <a:r>
              <a:rPr lang="en-US" altLang="zh-TW" dirty="0">
                <a:latin typeface="Times New Roman" pitchFamily="18" charset="0"/>
              </a:rPr>
              <a:t>GUI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無法設定一些參數，所以我們使用指令的方式存</a:t>
            </a:r>
            <a:r>
              <a:rPr lang="en-US" altLang="zh-TW" dirty="0">
                <a:latin typeface="Times New Roman" pitchFamily="18" charset="0"/>
              </a:rPr>
              <a:t>.</a:t>
            </a:r>
            <a:r>
              <a:rPr lang="en-US" altLang="zh-TW" dirty="0" err="1">
                <a:latin typeface="Times New Roman" pitchFamily="18" charset="0"/>
              </a:rPr>
              <a:t>sdf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檔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.def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133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2752969" cy="462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4129" y="1340483"/>
            <a:ext cx="3638141" cy="387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>
            <a:off x="4067944" y="335699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618456" y="4921290"/>
            <a:ext cx="679308" cy="2292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872069" y="3068960"/>
            <a:ext cx="1258143" cy="3674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580112" y="4294176"/>
            <a:ext cx="816967" cy="3208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825415" y="4708375"/>
            <a:ext cx="856927" cy="3954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圓角矩形 12"/>
          <p:cNvSpPr/>
          <p:nvPr/>
        </p:nvSpPr>
        <p:spPr>
          <a:xfrm>
            <a:off x="6393359" y="3942903"/>
            <a:ext cx="554906" cy="2578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Bounding Pads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134</a:t>
            </a:fld>
            <a:endParaRPr lang="fr-FR" altLang="zh-TW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4349" y="2089773"/>
            <a:ext cx="5655302" cy="114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366424"/>
            <a:ext cx="3240000" cy="322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64" y="3359950"/>
            <a:ext cx="3253135" cy="323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744349" y="3013178"/>
            <a:ext cx="1963555" cy="2221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4211960" y="486916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1393246" y="1628800"/>
            <a:ext cx="537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innovus  &gt; source addbond.cmd</a:t>
            </a:r>
            <a:endParaRPr lang="zh-TW" altLang="en-US" dirty="0"/>
          </a:p>
        </p:txBody>
      </p:sp>
      <p:cxnSp>
        <p:nvCxnSpPr>
          <p:cNvPr id="3" name="直線單箭頭接點 2"/>
          <p:cNvCxnSpPr/>
          <p:nvPr/>
        </p:nvCxnSpPr>
        <p:spPr>
          <a:xfrm>
            <a:off x="7884368" y="1772816"/>
            <a:ext cx="288032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7884368" y="1813466"/>
            <a:ext cx="59233" cy="2576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117028" y="138183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灰色的的地方為打線的</a:t>
            </a:r>
            <a:r>
              <a:rPr lang="en-US" altLang="zh-TW" dirty="0">
                <a:solidFill>
                  <a:srgbClr val="FF0000"/>
                </a:solidFill>
              </a:rPr>
              <a:t>Pad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Text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135</a:t>
            </a:fld>
            <a:endParaRPr lang="fr-FR" altLang="zh-TW" dirty="0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53" y="1331913"/>
            <a:ext cx="8885293" cy="447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29353" y="5615542"/>
            <a:ext cx="1489648" cy="2651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7740707" y="5615542"/>
            <a:ext cx="1272342" cy="2651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469633" y="3995539"/>
            <a:ext cx="790332" cy="2818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cxnSp>
        <p:nvCxnSpPr>
          <p:cNvPr id="9" name="直線單箭頭接點 8"/>
          <p:cNvCxnSpPr/>
          <p:nvPr/>
        </p:nvCxnSpPr>
        <p:spPr>
          <a:xfrm>
            <a:off x="2051720" y="3578223"/>
            <a:ext cx="360040" cy="4671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9711" y="320889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點擊</a:t>
            </a:r>
            <a:r>
              <a:rPr lang="en-US" altLang="zh-TW" dirty="0">
                <a:solidFill>
                  <a:srgbClr val="C00000"/>
                </a:solidFill>
                <a:latin typeface="+mj-lt"/>
                <a:ea typeface="標楷體" pitchFamily="65" charset="-120"/>
              </a:rPr>
              <a:t>IOVDD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的腳位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2267" y="59384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名稱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361425" y="5938464"/>
            <a:ext cx="282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指在</a:t>
            </a:r>
            <a:r>
              <a:rPr lang="en-US" altLang="zh-TW" b="1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IOVDD</a:t>
            </a:r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上會出現座標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Text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136</a:t>
            </a:fld>
            <a:endParaRPr lang="fr-FR" altLang="zh-TW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623" y="1455003"/>
            <a:ext cx="8782753" cy="442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95389" y="5639937"/>
            <a:ext cx="1272342" cy="2651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7691034" y="5680650"/>
            <a:ext cx="1272342" cy="2651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939040" y="3435307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點擊</a:t>
            </a:r>
            <a:r>
              <a:rPr lang="en-US" altLang="zh-TW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IOVSS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的腳位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948511" y="4189326"/>
            <a:ext cx="1272342" cy="3638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6299080" y="3939363"/>
            <a:ext cx="432048" cy="39513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23528" y="63093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名稱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358886" y="596661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指在</a:t>
            </a:r>
            <a:r>
              <a:rPr lang="en-US" altLang="zh-TW" b="1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IOVSS</a:t>
            </a:r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上會出現座標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FBE156-D0AE-4A8A-8ECE-BD0C56D92903}"/>
              </a:ext>
            </a:extLst>
          </p:cNvPr>
          <p:cNvSpPr txBox="1"/>
          <p:nvPr/>
        </p:nvSpPr>
        <p:spPr>
          <a:xfrm>
            <a:off x="931560" y="589973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名稱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Text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137</a:t>
            </a:fld>
            <a:endParaRPr lang="fr-FR" altLang="zh-TW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72359"/>
            <a:ext cx="6295238" cy="13523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71600" y="1102534"/>
            <a:ext cx="68407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Times New Roman" pitchFamily="18" charset="0"/>
              </a:rPr>
              <a:t>innovus &gt; 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itchFamily="18" charset="0"/>
              </a:rPr>
              <a:t>add_text</a:t>
            </a:r>
            <a:r>
              <a:rPr lang="en-US" altLang="zh-TW" dirty="0">
                <a:latin typeface="Times New Roman" pitchFamily="18" charset="0"/>
              </a:rPr>
              <a:t> -layer METAL5 -label IOVDD -</a:t>
            </a:r>
            <a:r>
              <a:rPr lang="en-US" altLang="zh-TW" dirty="0" err="1">
                <a:latin typeface="Times New Roman" pitchFamily="18" charset="0"/>
              </a:rPr>
              <a:t>pt</a:t>
            </a:r>
            <a:r>
              <a:rPr lang="en-US" altLang="zh-TW" dirty="0">
                <a:latin typeface="Times New Roman" pitchFamily="18" charset="0"/>
              </a:rPr>
              <a:t> 80 350 -height 10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Times New Roman" pitchFamily="18" charset="0"/>
              </a:rPr>
              <a:t>innovus &gt; 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Times New Roman" pitchFamily="18" charset="0"/>
              </a:rPr>
              <a:t>add_text</a:t>
            </a:r>
            <a:r>
              <a:rPr lang="en-US" altLang="zh-TW" dirty="0">
                <a:latin typeface="Times New Roman" pitchFamily="18" charset="0"/>
              </a:rPr>
              <a:t> -layer METAL5 -label IOVSS -</a:t>
            </a:r>
            <a:r>
              <a:rPr lang="en-US" altLang="zh-TW" dirty="0" err="1">
                <a:latin typeface="Times New Roman" pitchFamily="18" charset="0"/>
              </a:rPr>
              <a:t>pt</a:t>
            </a:r>
            <a:r>
              <a:rPr lang="en-US" altLang="zh-TW" dirty="0">
                <a:latin typeface="Times New Roman" pitchFamily="18" charset="0"/>
              </a:rPr>
              <a:t> 760 310 -height 10</a:t>
            </a: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Text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138</a:t>
            </a:fld>
            <a:endParaRPr lang="fr-FR" altLang="zh-TW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3941" y="2420888"/>
            <a:ext cx="4591541" cy="17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3941" y="4581129"/>
            <a:ext cx="4591541" cy="179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43608" y="1412776"/>
            <a:ext cx="72008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可以看到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IOVDD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和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IOVSS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都已經打上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label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，這麼做的原因是為了在</a:t>
            </a:r>
            <a:r>
              <a:rPr lang="en-US" altLang="zh-TW" dirty="0" err="1">
                <a:latin typeface="Times New Roman" pitchFamily="18" charset="0"/>
                <a:ea typeface="標楷體" pitchFamily="65" charset="-120"/>
              </a:rPr>
              <a:t>posim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 extraction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時可以找到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IO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power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的位置</a:t>
            </a:r>
            <a:endParaRPr lang="en-US" altLang="zh-TW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Stream Out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139</a:t>
            </a:fld>
            <a:endParaRPr lang="fr-FR" altLang="zh-TW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649" y="4008871"/>
            <a:ext cx="3816424" cy="1791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195" y="1772816"/>
            <a:ext cx="4888431" cy="409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2116861" y="4581128"/>
            <a:ext cx="1908212" cy="2160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187012" y="3573016"/>
            <a:ext cx="909600" cy="1413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096611" y="2482155"/>
            <a:ext cx="1059565" cy="2068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572000" y="5544007"/>
            <a:ext cx="711020" cy="2612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67544" y="1844824"/>
            <a:ext cx="345638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lvl="1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取消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Virtual Connection :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讓產生出來的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gds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檔的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pin name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是 </a:t>
            </a:r>
            <a:r>
              <a:rPr lang="en-US" altLang="zh-TW" dirty="0" err="1">
                <a:latin typeface="Times New Roman" pitchFamily="18" charset="0"/>
                <a:ea typeface="標楷體" pitchFamily="65" charset="-120"/>
              </a:rPr>
              <a:t>pin_name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而不是</a:t>
            </a:r>
            <a:r>
              <a:rPr lang="en-US" altLang="zh-TW" dirty="0" err="1">
                <a:latin typeface="Times New Roman" pitchFamily="18" charset="0"/>
                <a:ea typeface="標楷體" pitchFamily="65" charset="-120"/>
              </a:rPr>
              <a:t>pin_name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: (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多了一個冒號</a:t>
            </a:r>
            <a:r>
              <a:rPr lang="en-US" altLang="zh-TW" dirty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Clock Tree Synthesis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</a:t>
            </a:fld>
            <a:endParaRPr lang="fr-FR" altLang="zh-TW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08920"/>
            <a:ext cx="3519202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708920"/>
            <a:ext cx="3546135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6328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由於</a:t>
            </a:r>
            <a:r>
              <a:rPr lang="en-US" altLang="zh-TW" sz="2000" noProof="0" dirty="0">
                <a:latin typeface="+mj-lt"/>
                <a:ea typeface="標楷體" pitchFamily="65" charset="-120"/>
              </a:rPr>
              <a:t>Clock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訊號必須推動大量的</a:t>
            </a:r>
            <a:r>
              <a:rPr lang="en-US" altLang="zh-TW" sz="2000" dirty="0">
                <a:latin typeface="+mj-lt"/>
                <a:ea typeface="標楷體" pitchFamily="65" charset="-120"/>
              </a:rPr>
              <a:t>Flip-Flop</a:t>
            </a:r>
            <a:r>
              <a:rPr lang="zh-TW" altLang="en-US" sz="2000" dirty="0">
                <a:latin typeface="+mj-lt"/>
                <a:ea typeface="標楷體" pitchFamily="65" charset="-120"/>
              </a:rPr>
              <a:t>，所以為了解決負載過重的問題，做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CTS</a:t>
            </a:r>
            <a:r>
              <a:rPr lang="zh-TW" altLang="en-US" sz="2000" dirty="0">
                <a:latin typeface="+mj-lt"/>
                <a:ea typeface="標楷體" pitchFamily="65" charset="-120"/>
              </a:rPr>
              <a:t>的時候會加入</a:t>
            </a:r>
            <a:r>
              <a:rPr lang="en-US" altLang="zh-TW" sz="2000" dirty="0">
                <a:latin typeface="+mj-lt"/>
                <a:ea typeface="標楷體" pitchFamily="65" charset="-120"/>
              </a:rPr>
              <a:t>Buffer</a:t>
            </a:r>
            <a:r>
              <a:rPr lang="zh-TW" altLang="en-US" sz="2000" dirty="0">
                <a:latin typeface="+mj-lt"/>
                <a:ea typeface="標楷體" pitchFamily="65" charset="-120"/>
              </a:rPr>
              <a:t>來解決</a:t>
            </a:r>
            <a:r>
              <a:rPr lang="en-US" altLang="zh-TW" sz="2000" dirty="0">
                <a:latin typeface="+mj-lt"/>
                <a:ea typeface="標楷體" pitchFamily="65" charset="-120"/>
              </a:rPr>
              <a:t>loading</a:t>
            </a:r>
            <a:r>
              <a:rPr lang="zh-TW" altLang="en-US" sz="2000" dirty="0">
                <a:latin typeface="+mj-lt"/>
                <a:ea typeface="標楷體" pitchFamily="65" charset="-120"/>
              </a:rPr>
              <a:t>的問題</a:t>
            </a: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283968" y="422108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Stream Out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140</a:t>
            </a:fld>
            <a:endParaRPr lang="fr-FR" altLang="zh-TW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3880" y="6064557"/>
            <a:ext cx="1217157" cy="74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807328" y="5708164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cp 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</a:t>
            </a:r>
            <a:r>
              <a:rPr lang="en-US" altLang="zh-TW" sz="1600" dirty="0" err="1"/>
              <a:t>streamOut.map</a:t>
            </a:r>
            <a:r>
              <a:rPr lang="en-US" altLang="zh-TW" sz="1600" dirty="0"/>
              <a:t> .</a:t>
            </a:r>
          </a:p>
          <a:p>
            <a:r>
              <a:rPr lang="en-US" altLang="zh-TW" sz="1600" dirty="0"/>
              <a:t>   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052736"/>
            <a:ext cx="6296193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圓角矩形 8"/>
          <p:cNvSpPr/>
          <p:nvPr/>
        </p:nvSpPr>
        <p:spPr>
          <a:xfrm>
            <a:off x="4860032" y="4653136"/>
            <a:ext cx="792089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8244408" y="4941168"/>
            <a:ext cx="0" cy="64807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452320" y="4293096"/>
            <a:ext cx="1547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複製到自己的工作資料夾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Stream Out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141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2808312" cy="471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2131337"/>
            <a:ext cx="5112568" cy="403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089855" y="5882140"/>
            <a:ext cx="961053" cy="2133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572000" y="2711626"/>
            <a:ext cx="961053" cy="2133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572000" y="2982084"/>
            <a:ext cx="1040227" cy="23089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778896" y="4077073"/>
            <a:ext cx="3457400" cy="3952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806010" y="4879910"/>
            <a:ext cx="2865377" cy="2692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4293299" y="5166259"/>
            <a:ext cx="829208" cy="2069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4147118" y="5732105"/>
            <a:ext cx="854089" cy="3327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4" name="向右箭號 13"/>
          <p:cNvSpPr/>
          <p:nvPr/>
        </p:nvSpPr>
        <p:spPr>
          <a:xfrm rot="4310629">
            <a:off x="6995397" y="4484245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7020272" y="4941168"/>
            <a:ext cx="1547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檔案來源在下一頁</a:t>
            </a:r>
            <a:r>
              <a:rPr lang="en-US" altLang="zh-TW" sz="1600" dirty="0">
                <a:solidFill>
                  <a:srgbClr val="002060"/>
                </a:solidFill>
                <a:latin typeface="+mj-lt"/>
                <a:ea typeface="標楷體" pitchFamily="65" charset="-120"/>
              </a:rPr>
              <a:t>PPT</a:t>
            </a:r>
            <a:endParaRPr lang="zh-TW" altLang="en-US" sz="1600" dirty="0">
              <a:solidFill>
                <a:srgbClr val="002060"/>
              </a:solidFill>
              <a:latin typeface="+mj-lt"/>
              <a:ea typeface="標楷體" pitchFamily="65" charset="-12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275856" y="37890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6783291" y="4115716"/>
            <a:ext cx="321487" cy="34641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6846168" y="3657992"/>
            <a:ext cx="1547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2060"/>
                </a:solidFill>
                <a:latin typeface="標楷體" pitchFamily="65" charset="-120"/>
                <a:ea typeface="標楷體" pitchFamily="65" charset="-120"/>
              </a:rPr>
              <a:t>分三次讀取</a:t>
            </a:r>
            <a:endParaRPr lang="zh-TW" altLang="en-US" sz="1600" dirty="0">
              <a:solidFill>
                <a:srgbClr val="002060"/>
              </a:solidFill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Stream Out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142</a:t>
            </a:fld>
            <a:endParaRPr lang="fr-FR" altLang="zh-TW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40768"/>
            <a:ext cx="7620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3995935" y="3501008"/>
            <a:ext cx="4248473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4355976" y="4437112"/>
            <a:ext cx="338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1600" dirty="0">
                <a:latin typeface="+mj-lt"/>
                <a:ea typeface="標楷體" pitchFamily="65" charset="-120"/>
              </a:rPr>
              <a:t>merge file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裡面選入這三個檔案</a:t>
            </a:r>
          </a:p>
        </p:txBody>
      </p:sp>
      <p:sp>
        <p:nvSpPr>
          <p:cNvPr id="7" name="矩形 6"/>
          <p:cNvSpPr/>
          <p:nvPr/>
        </p:nvSpPr>
        <p:spPr>
          <a:xfrm>
            <a:off x="1187624" y="6237312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路徑</a:t>
            </a:r>
            <a:r>
              <a:rPr lang="zh-TW" altLang="en-US" sz="1600" dirty="0"/>
              <a:t>：</a:t>
            </a:r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/CIC/Phantom</a:t>
            </a:r>
          </a:p>
          <a:p>
            <a:r>
              <a:rPr lang="en-US" altLang="zh-TW" sz="1600" dirty="0"/>
              <a:t>	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9800" y="2513187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Exit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143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3249342" y="6409950"/>
            <a:ext cx="2667541" cy="4480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47664" y="1052736"/>
            <a:ext cx="68407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ea typeface="標楷體" pitchFamily="65" charset="-120"/>
              </a:rPr>
              <a:t>退出</a:t>
            </a:r>
            <a:r>
              <a:rPr lang="en-US" altLang="zh-TW" dirty="0" err="1">
                <a:ea typeface="標楷體" pitchFamily="65" charset="-120"/>
              </a:rPr>
              <a:t>innovus</a:t>
            </a:r>
            <a:r>
              <a:rPr lang="zh-TW" altLang="en-US" dirty="0">
                <a:ea typeface="標楷體" pitchFamily="65" charset="-120"/>
              </a:rPr>
              <a:t>軟體前存檔成</a:t>
            </a:r>
            <a:r>
              <a:rPr lang="en-US" altLang="zh-TW" dirty="0" err="1">
                <a:ea typeface="標楷體" pitchFamily="65" charset="-120"/>
              </a:rPr>
              <a:t>final.enc</a:t>
            </a:r>
            <a:r>
              <a:rPr lang="zh-TW" altLang="en-US" dirty="0">
                <a:latin typeface="Times New Roman" pitchFamily="18" charset="0"/>
              </a:rPr>
              <a:t>  </a:t>
            </a:r>
            <a:endParaRPr lang="en-US" altLang="zh-TW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+mj-lt"/>
                <a:ea typeface="標楷體" pitchFamily="65" charset="-120"/>
              </a:rPr>
              <a:t>到此我們完成了晶片的自動佈局繞線流程，接下來我們要用剛剛所匯出的</a:t>
            </a:r>
            <a:r>
              <a:rPr lang="en-US" altLang="zh-TW" sz="2000" dirty="0">
                <a:latin typeface="+mj-lt"/>
                <a:ea typeface="標楷體" pitchFamily="65" charset="-120"/>
              </a:rPr>
              <a:t>GDS</a:t>
            </a:r>
            <a:r>
              <a:rPr lang="zh-TW" altLang="en-US" sz="2000" dirty="0">
                <a:latin typeface="+mj-lt"/>
                <a:ea typeface="標楷體" pitchFamily="65" charset="-120"/>
              </a:rPr>
              <a:t>檔案來作</a:t>
            </a:r>
            <a:r>
              <a:rPr lang="en-US" altLang="zh-TW" sz="2000" dirty="0">
                <a:latin typeface="+mj-lt"/>
                <a:ea typeface="標楷體" pitchFamily="65" charset="-120"/>
              </a:rPr>
              <a:t>DRC</a:t>
            </a:r>
            <a:r>
              <a:rPr lang="zh-TW" altLang="en-US" sz="2000" dirty="0">
                <a:latin typeface="+mj-lt"/>
                <a:ea typeface="標楷體" pitchFamily="65" charset="-120"/>
              </a:rPr>
              <a:t>和</a:t>
            </a:r>
            <a:r>
              <a:rPr lang="en-US" altLang="zh-TW" sz="2000" dirty="0">
                <a:latin typeface="+mj-lt"/>
                <a:ea typeface="標楷體" pitchFamily="65" charset="-120"/>
              </a:rPr>
              <a:t>LVS</a:t>
            </a:r>
            <a:r>
              <a:rPr lang="zh-TW" altLang="en-US" sz="2000" dirty="0">
                <a:latin typeface="+mj-lt"/>
                <a:ea typeface="標楷體" pitchFamily="65" charset="-120"/>
              </a:rPr>
              <a:t>的驗證</a:t>
            </a: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5976664" cy="21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3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5841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4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DRC &amp; LVS</a:t>
            </a:r>
            <a:endParaRPr lang="fr-FR" altLang="zh-TW" sz="4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1" name="Sous-titre 4"/>
          <p:cNvSpPr>
            <a:spLocks noGrp="1"/>
          </p:cNvSpPr>
          <p:nvPr>
            <p:ph type="subTitle" idx="1"/>
          </p:nvPr>
        </p:nvSpPr>
        <p:spPr>
          <a:xfrm>
            <a:off x="1403648" y="5157192"/>
            <a:ext cx="6400800" cy="1323975"/>
          </a:xfrm>
        </p:spPr>
        <p:txBody>
          <a:bodyPr/>
          <a:lstStyle/>
          <a:p>
            <a:pPr>
              <a:buClr>
                <a:schemeClr val="tx2"/>
              </a:buClr>
              <a:buSzPct val="70000"/>
              <a:defRPr/>
            </a:pPr>
            <a:endParaRPr lang="en-US" altLang="zh-TW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589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Post-Layout Verification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825178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145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952599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80920" cy="1728192"/>
          </a:xfrm>
        </p:spPr>
        <p:txBody>
          <a:bodyPr>
            <a:normAutofit/>
          </a:bodyPr>
          <a:lstStyle/>
          <a:p>
            <a:pPr eaLnBrk="1" hangingPunct="1"/>
            <a:r>
              <a:rPr lang="fr-CA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Post-Layout Verification 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564904"/>
            <a:ext cx="1728192" cy="1619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146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5357660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Create Folders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400" dirty="0">
                <a:latin typeface="Times New Roman" pitchFamily="18" charset="0"/>
              </a:rPr>
              <a:t>  </a:t>
            </a:r>
            <a:r>
              <a:rPr lang="zh-TW" altLang="en-US" sz="2400" dirty="0">
                <a:latin typeface="+mj-lt"/>
                <a:ea typeface="標楷體" pitchFamily="65" charset="-120"/>
              </a:rPr>
              <a:t>請在剛剛</a:t>
            </a:r>
            <a:r>
              <a:rPr lang="en-US" altLang="zh-TW" sz="2400" dirty="0">
                <a:latin typeface="+mj-lt"/>
                <a:ea typeface="標楷體" pitchFamily="65" charset="-120"/>
              </a:rPr>
              <a:t>SOC</a:t>
            </a:r>
            <a:r>
              <a:rPr lang="zh-TW" altLang="en-US" sz="2400" dirty="0">
                <a:latin typeface="+mj-lt"/>
                <a:ea typeface="標楷體" pitchFamily="65" charset="-120"/>
              </a:rPr>
              <a:t>的工作資料夾內新增兩個資料夾，分別命名為</a:t>
            </a:r>
            <a:r>
              <a:rPr lang="en-US" altLang="zh-TW" sz="2400" dirty="0">
                <a:latin typeface="+mj-lt"/>
                <a:ea typeface="標楷體" pitchFamily="65" charset="-120"/>
              </a:rPr>
              <a:t>DRC</a:t>
            </a:r>
            <a:r>
              <a:rPr lang="zh-TW" altLang="en-US" sz="2400" dirty="0">
                <a:latin typeface="+mj-lt"/>
                <a:ea typeface="標楷體" pitchFamily="65" charset="-120"/>
              </a:rPr>
              <a:t>和</a:t>
            </a:r>
            <a:r>
              <a:rPr lang="en-US" altLang="zh-TW" sz="2400" dirty="0">
                <a:latin typeface="+mj-lt"/>
                <a:ea typeface="標楷體" pitchFamily="65" charset="-120"/>
              </a:rPr>
              <a:t>LVS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</a:t>
            </a:r>
            <a:r>
              <a:rPr lang="en-US" altLang="zh-TW" sz="2400" dirty="0" err="1">
                <a:latin typeface="+mj-lt"/>
                <a:ea typeface="標楷體" pitchFamily="65" charset="-120"/>
              </a:rPr>
              <a:t>mkdir</a:t>
            </a:r>
            <a:r>
              <a:rPr lang="en-US" altLang="zh-TW" sz="2400" dirty="0">
                <a:latin typeface="+mj-lt"/>
                <a:ea typeface="標楷體" pitchFamily="65" charset="-120"/>
              </a:rPr>
              <a:t> DRC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</a:t>
            </a:r>
            <a:r>
              <a:rPr lang="en-US" altLang="zh-TW" sz="2400" dirty="0" err="1">
                <a:latin typeface="+mj-lt"/>
                <a:ea typeface="標楷體" pitchFamily="65" charset="-120"/>
              </a:rPr>
              <a:t>mkdir</a:t>
            </a:r>
            <a:r>
              <a:rPr lang="en-US" altLang="zh-TW" sz="2400" dirty="0">
                <a:latin typeface="+mj-lt"/>
                <a:ea typeface="標楷體" pitchFamily="65" charset="-120"/>
              </a:rPr>
              <a:t> LVS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147</a:t>
            </a:fld>
            <a:endParaRPr lang="fr-FR" altLang="zh-TW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A3FF379-C680-42A8-AB45-EB312481C3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2636912"/>
            <a:ext cx="56304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054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Prepared Files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400" dirty="0">
                <a:latin typeface="Times New Roman" pitchFamily="18" charset="0"/>
              </a:rPr>
              <a:t> 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CLM18_LM16_6M.28a_m.drc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.gds file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148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4698407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1348307-5535-4AB8-B4BC-78DAF9B2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6093696"/>
            <a:ext cx="4583414" cy="72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D8E900-22D8-4B83-ACF7-28B8CA2588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12306" y="2277232"/>
            <a:ext cx="4858839" cy="3240000"/>
          </a:xfrm>
          <a:prstGeom prst="rect">
            <a:avLst/>
          </a:prstGeom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Create Folders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進入</a:t>
            </a:r>
            <a:r>
              <a:rPr lang="en-US" altLang="zh-TW" sz="2000" dirty="0">
                <a:latin typeface="Times New Roman" pitchFamily="18" charset="0"/>
              </a:rPr>
              <a:t>DRC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的工作資料夾</a:t>
            </a:r>
            <a:endParaRPr lang="en-US" altLang="zh-TW" sz="2000" dirty="0"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  鍵入 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</a:rPr>
              <a:t>calibre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 -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</a:rPr>
              <a:t>gui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開啟驗證的</a:t>
            </a:r>
            <a:r>
              <a:rPr lang="en-US" altLang="zh-TW" sz="2000" dirty="0" err="1">
                <a:latin typeface="Times New Roman" pitchFamily="18" charset="0"/>
                <a:ea typeface="標楷體" pitchFamily="65" charset="-120"/>
              </a:rPr>
              <a:t>gui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介面</a:t>
            </a: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  <p:sp>
        <p:nvSpPr>
          <p:cNvPr id="6" name="向右箭號 5"/>
          <p:cNvSpPr/>
          <p:nvPr/>
        </p:nvSpPr>
        <p:spPr>
          <a:xfrm rot="5400000">
            <a:off x="4211960" y="570771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25958" y="5149484"/>
            <a:ext cx="3294113" cy="3732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123728" y="6383656"/>
            <a:ext cx="633401" cy="43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149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4817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9889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Routing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972665"/>
            <a:ext cx="6059039" cy="38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3074638" y="4774873"/>
            <a:ext cx="2387825" cy="3732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68760"/>
            <a:ext cx="6124575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5290118" y="5131700"/>
            <a:ext cx="969912" cy="6206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150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6781126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189" y="1690729"/>
            <a:ext cx="5472608" cy="449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429000"/>
            <a:ext cx="447691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4008779" y="2234541"/>
            <a:ext cx="493914" cy="3732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7294981" y="2914865"/>
            <a:ext cx="144016" cy="57606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4653915" y="5580045"/>
            <a:ext cx="2253270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996825" y="5589485"/>
            <a:ext cx="539492" cy="2951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   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4529642" y="3517844"/>
            <a:ext cx="3220104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3121194">
            <a:off x="5639447" y="3059531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710805" y="2266793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</a:t>
            </a:r>
            <a:r>
              <a:rPr lang="en-US" altLang="zh-TW" sz="1600" dirty="0" err="1"/>
              <a:t>Calibre</a:t>
            </a:r>
            <a:r>
              <a:rPr lang="en-US" altLang="zh-TW" sz="1600" dirty="0"/>
              <a:t>/</a:t>
            </a:r>
            <a:r>
              <a:rPr lang="en-US" altLang="zh-TW" sz="1600" dirty="0" err="1"/>
              <a:t>drc</a:t>
            </a:r>
            <a:endParaRPr lang="en-US" altLang="zh-TW" sz="1600" dirty="0"/>
          </a:p>
          <a:p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151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8728304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5315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2794015" y="2082828"/>
            <a:ext cx="3196237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771973" y="2730765"/>
            <a:ext cx="3196237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4860032" y="3068960"/>
            <a:ext cx="288032" cy="57606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203848" y="3717032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選擇</a:t>
            </a:r>
            <a:r>
              <a:rPr lang="en-US" altLang="zh-TW" sz="1600" dirty="0">
                <a:solidFill>
                  <a:srgbClr val="FF0000"/>
                </a:solidFill>
              </a:rPr>
              <a:t>DRC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的工作資料夾，由於我們的</a:t>
            </a:r>
            <a:r>
              <a:rPr lang="en-US" altLang="zh-TW" sz="1600" dirty="0" err="1">
                <a:solidFill>
                  <a:srgbClr val="FF0000"/>
                </a:solidFill>
              </a:rPr>
              <a:t>gui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介面就是在</a:t>
            </a:r>
            <a:r>
              <a:rPr lang="en-US" altLang="zh-TW" sz="1600" dirty="0">
                <a:solidFill>
                  <a:srgbClr val="FF0000"/>
                </a:solidFill>
              </a:rPr>
              <a:t>DRC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的資料夾開起來的，所以這裡只會出現 </a:t>
            </a:r>
            <a:r>
              <a:rPr lang="en-US" altLang="zh-TW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，表示現在的目錄 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152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8239802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470859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356992"/>
            <a:ext cx="3816424" cy="233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326571" y="2393708"/>
            <a:ext cx="839756" cy="27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479167" y="2889312"/>
            <a:ext cx="400743" cy="27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3121194">
            <a:off x="5115107" y="292403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511587" y="5220883"/>
            <a:ext cx="487997" cy="1882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8357288" y="5219530"/>
            <a:ext cx="487997" cy="1882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868144" y="4797152"/>
            <a:ext cx="360040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940152" y="4365104"/>
            <a:ext cx="1224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選擇</a:t>
            </a:r>
            <a:r>
              <a:rPr lang="en-US" altLang="zh-TW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gds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檔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153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1572190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61531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3470041" y="2603511"/>
            <a:ext cx="3499926" cy="27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423388" y="3380589"/>
            <a:ext cx="532792" cy="27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3805470" y="3680115"/>
            <a:ext cx="360040" cy="5040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851920" y="4293096"/>
            <a:ext cx="27363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填上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Top Cell Name : CHIP</a:t>
            </a:r>
            <a:endParaRPr lang="zh-TW" altLang="en-US" sz="1600" dirty="0">
              <a:solidFill>
                <a:srgbClr val="FF0000"/>
              </a:solidFill>
              <a:latin typeface="+mj-lt"/>
              <a:ea typeface="標楷體" pitchFamily="65" charset="-12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154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2673550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1436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3182521" y="4212507"/>
            <a:ext cx="969602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474913" y="2553410"/>
            <a:ext cx="1044352" cy="2774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234920" y="2301422"/>
            <a:ext cx="954525" cy="3010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155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23825022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1436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1455238" y="3478560"/>
            <a:ext cx="1120822" cy="2995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156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6656511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DRC</a:t>
            </a:r>
            <a:endParaRPr lang="fr-FR" altLang="zh-TW" dirty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06727"/>
            <a:ext cx="74168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應該可以看到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7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個</a:t>
            </a:r>
            <a:r>
              <a:rPr lang="en-US" altLang="zh-TW" sz="2000" dirty="0">
                <a:latin typeface="Times New Roman" pitchFamily="18" charset="0"/>
              </a:rPr>
              <a:t>DRC</a:t>
            </a:r>
            <a:r>
              <a:rPr lang="zh-TW" altLang="en-US" sz="2000" dirty="0">
                <a:latin typeface="Times New Roman" pitchFamily="18" charset="0"/>
              </a:rPr>
              <a:t> </a:t>
            </a:r>
            <a:r>
              <a:rPr lang="en-US" altLang="zh-TW" sz="2000" dirty="0">
                <a:latin typeface="Times New Roman" pitchFamily="18" charset="0"/>
              </a:rPr>
              <a:t>error </a:t>
            </a:r>
            <a:r>
              <a:rPr lang="zh-TW" altLang="en-US" sz="2000" dirty="0">
                <a:latin typeface="Times New Roman" pitchFamily="18" charset="0"/>
              </a:rPr>
              <a:t>，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這幾個</a:t>
            </a:r>
            <a:r>
              <a:rPr lang="en-US" altLang="zh-TW" sz="2000" dirty="0">
                <a:latin typeface="Times New Roman" pitchFamily="18" charset="0"/>
              </a:rPr>
              <a:t>DRC error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是指</a:t>
            </a:r>
            <a:r>
              <a:rPr lang="en-US" altLang="zh-TW" sz="2000" dirty="0">
                <a:latin typeface="Times New Roman" pitchFamily="18" charset="0"/>
              </a:rPr>
              <a:t>metal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及</a:t>
            </a:r>
            <a:r>
              <a:rPr lang="en-US" altLang="zh-TW" sz="2000" dirty="0">
                <a:latin typeface="Times New Roman" pitchFamily="18" charset="0"/>
              </a:rPr>
              <a:t>poly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000" dirty="0">
                <a:latin typeface="Times New Roman" pitchFamily="18" charset="0"/>
              </a:rPr>
              <a:t>density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不足，可以不必理會，如果結果是七個個錯誤就算是</a:t>
            </a:r>
            <a:r>
              <a:rPr lang="en-US" altLang="zh-TW" sz="2000" dirty="0">
                <a:latin typeface="Times New Roman" pitchFamily="18" charset="0"/>
              </a:rPr>
              <a:t>DRC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驗證成功，到這裡結束</a:t>
            </a:r>
            <a:r>
              <a:rPr lang="en-US" altLang="zh-TW" sz="2000" dirty="0">
                <a:latin typeface="Times New Roman" pitchFamily="18" charset="0"/>
              </a:rPr>
              <a:t>DRC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的驗證  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818895"/>
            <a:ext cx="4131673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18895"/>
            <a:ext cx="4394118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275119" y="3523626"/>
            <a:ext cx="1120822" cy="9449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594247" y="4402596"/>
            <a:ext cx="3252798" cy="8497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157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1599251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7272808" cy="1575048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Post-Layout Verification 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780928"/>
            <a:ext cx="4752528" cy="207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158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3724114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Prepared Files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052736"/>
            <a:ext cx="684076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zh-TW" altLang="en-US" sz="2400" dirty="0">
                <a:latin typeface="+mj-lt"/>
                <a:ea typeface="標楷體" pitchFamily="65" charset="-120"/>
              </a:rPr>
              <a:t> 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.gds file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.v file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ea typeface="標楷體" pitchFamily="65" charset="-120"/>
              </a:rPr>
              <a:t>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Calibre.lvs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tsmc18_lvs.spi</a:t>
            </a:r>
          </a:p>
          <a:p>
            <a:pPr lvl="1">
              <a:lnSpc>
                <a:spcPts val="3500"/>
              </a:lnSpc>
            </a:pPr>
            <a:r>
              <a:rPr lang="en-US" altLang="zh-TW" dirty="0">
                <a:latin typeface="+mj-lt"/>
                <a:ea typeface="標楷體" pitchFamily="65" charset="-120"/>
              </a:rPr>
              <a:t>-- The core </a:t>
            </a:r>
            <a:r>
              <a:rPr lang="en-US" altLang="zh-TW" dirty="0" err="1">
                <a:latin typeface="+mj-lt"/>
                <a:ea typeface="標楷體" pitchFamily="65" charset="-120"/>
              </a:rPr>
              <a:t>blackbox</a:t>
            </a:r>
            <a:r>
              <a:rPr lang="en-US" altLang="zh-TW" dirty="0">
                <a:latin typeface="+mj-lt"/>
                <a:ea typeface="標楷體" pitchFamily="65" charset="-120"/>
              </a:rPr>
              <a:t> SPICE </a:t>
            </a:r>
            <a:r>
              <a:rPr lang="en-US" altLang="zh-TW" dirty="0" err="1">
                <a:latin typeface="+mj-lt"/>
                <a:ea typeface="標楷體" pitchFamily="65" charset="-120"/>
              </a:rPr>
              <a:t>netlist</a:t>
            </a:r>
            <a:r>
              <a:rPr lang="en-US" altLang="zh-TW" dirty="0">
                <a:latin typeface="+mj-lt"/>
                <a:ea typeface="標楷體" pitchFamily="65" charset="-120"/>
              </a:rPr>
              <a:t> for </a:t>
            </a:r>
            <a:r>
              <a:rPr lang="en-US" altLang="zh-TW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dirty="0">
                <a:latin typeface="+mj-lt"/>
                <a:ea typeface="標楷體" pitchFamily="65" charset="-120"/>
              </a:rPr>
              <a:t> LVS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tpz973gv_lvs.spi</a:t>
            </a:r>
          </a:p>
          <a:p>
            <a:pPr lvl="1">
              <a:lnSpc>
                <a:spcPts val="3500"/>
              </a:lnSpc>
            </a:pPr>
            <a:r>
              <a:rPr lang="en-US" altLang="zh-TW" dirty="0">
                <a:latin typeface="+mj-lt"/>
                <a:ea typeface="標楷體" pitchFamily="65" charset="-120"/>
              </a:rPr>
              <a:t>-- The </a:t>
            </a:r>
            <a:r>
              <a:rPr lang="en-US" altLang="zh-TW" dirty="0" err="1">
                <a:latin typeface="+mj-lt"/>
                <a:ea typeface="標楷體" pitchFamily="65" charset="-120"/>
              </a:rPr>
              <a:t>io</a:t>
            </a:r>
            <a:r>
              <a:rPr lang="en-US" altLang="zh-TW" dirty="0">
                <a:latin typeface="+mj-lt"/>
                <a:ea typeface="標楷體" pitchFamily="65" charset="-120"/>
              </a:rPr>
              <a:t> </a:t>
            </a:r>
            <a:r>
              <a:rPr lang="en-US" altLang="zh-TW" dirty="0" err="1">
                <a:latin typeface="+mj-lt"/>
                <a:ea typeface="標楷體" pitchFamily="65" charset="-120"/>
              </a:rPr>
              <a:t>blackbox</a:t>
            </a:r>
            <a:r>
              <a:rPr lang="en-US" altLang="zh-TW" dirty="0">
                <a:latin typeface="+mj-lt"/>
                <a:ea typeface="標楷體" pitchFamily="65" charset="-120"/>
              </a:rPr>
              <a:t> SPICE </a:t>
            </a:r>
            <a:r>
              <a:rPr lang="en-US" altLang="zh-TW" dirty="0" err="1">
                <a:latin typeface="+mj-lt"/>
                <a:ea typeface="標楷體" pitchFamily="65" charset="-120"/>
              </a:rPr>
              <a:t>netlist</a:t>
            </a:r>
            <a:r>
              <a:rPr lang="en-US" altLang="zh-TW" dirty="0">
                <a:latin typeface="+mj-lt"/>
                <a:ea typeface="標楷體" pitchFamily="65" charset="-120"/>
              </a:rPr>
              <a:t> for </a:t>
            </a:r>
            <a:r>
              <a:rPr lang="en-US" altLang="zh-TW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dirty="0">
                <a:latin typeface="+mj-lt"/>
                <a:ea typeface="標楷體" pitchFamily="65" charset="-120"/>
              </a:rPr>
              <a:t> LVS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tsmc18_lvs.v</a:t>
            </a:r>
          </a:p>
          <a:p>
            <a:pPr lvl="1">
              <a:lnSpc>
                <a:spcPts val="3500"/>
              </a:lnSpc>
            </a:pPr>
            <a:r>
              <a:rPr lang="en-US" altLang="zh-TW" dirty="0">
                <a:latin typeface="+mj-lt"/>
                <a:ea typeface="標楷體" pitchFamily="65" charset="-120"/>
              </a:rPr>
              <a:t>-- The core </a:t>
            </a:r>
            <a:r>
              <a:rPr lang="en-US" altLang="zh-TW" dirty="0" err="1">
                <a:latin typeface="+mj-lt"/>
                <a:ea typeface="標楷體" pitchFamily="65" charset="-120"/>
              </a:rPr>
              <a:t>verilog</a:t>
            </a:r>
            <a:r>
              <a:rPr lang="en-US" altLang="zh-TW" dirty="0">
                <a:latin typeface="+mj-lt"/>
                <a:ea typeface="標楷體" pitchFamily="65" charset="-120"/>
              </a:rPr>
              <a:t> </a:t>
            </a:r>
            <a:r>
              <a:rPr lang="en-US" altLang="zh-TW" dirty="0" err="1">
                <a:latin typeface="+mj-lt"/>
                <a:ea typeface="標楷體" pitchFamily="65" charset="-120"/>
              </a:rPr>
              <a:t>librery</a:t>
            </a:r>
            <a:r>
              <a:rPr lang="en-US" altLang="zh-TW" dirty="0">
                <a:latin typeface="+mj-lt"/>
                <a:ea typeface="標楷體" pitchFamily="65" charset="-120"/>
              </a:rPr>
              <a:t> for </a:t>
            </a:r>
            <a:r>
              <a:rPr lang="en-US" altLang="zh-TW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dirty="0">
                <a:latin typeface="+mj-lt"/>
                <a:ea typeface="標楷體" pitchFamily="65" charset="-120"/>
              </a:rPr>
              <a:t> LVS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>
                <a:latin typeface="+mj-lt"/>
                <a:ea typeface="標楷體" pitchFamily="65" charset="-120"/>
              </a:rPr>
              <a:t>  tpz973gv_lvs.v</a:t>
            </a:r>
          </a:p>
          <a:p>
            <a:pPr lvl="1">
              <a:lnSpc>
                <a:spcPts val="3500"/>
              </a:lnSpc>
            </a:pPr>
            <a:r>
              <a:rPr lang="en-US" altLang="zh-TW" dirty="0">
                <a:latin typeface="+mj-lt"/>
                <a:ea typeface="標楷體" pitchFamily="65" charset="-120"/>
              </a:rPr>
              <a:t>-- The </a:t>
            </a:r>
            <a:r>
              <a:rPr lang="en-US" altLang="zh-TW" dirty="0" err="1">
                <a:latin typeface="+mj-lt"/>
                <a:ea typeface="標楷體" pitchFamily="65" charset="-120"/>
              </a:rPr>
              <a:t>io</a:t>
            </a:r>
            <a:r>
              <a:rPr lang="en-US" altLang="zh-TW" dirty="0">
                <a:latin typeface="+mj-lt"/>
                <a:ea typeface="標楷體" pitchFamily="65" charset="-120"/>
              </a:rPr>
              <a:t> </a:t>
            </a:r>
            <a:r>
              <a:rPr lang="en-US" altLang="zh-TW" dirty="0" err="1">
                <a:latin typeface="+mj-lt"/>
                <a:ea typeface="標楷體" pitchFamily="65" charset="-120"/>
              </a:rPr>
              <a:t>verilog</a:t>
            </a:r>
            <a:r>
              <a:rPr lang="en-US" altLang="zh-TW" dirty="0">
                <a:latin typeface="+mj-lt"/>
                <a:ea typeface="標楷體" pitchFamily="65" charset="-120"/>
              </a:rPr>
              <a:t> </a:t>
            </a:r>
            <a:r>
              <a:rPr lang="en-US" altLang="zh-TW" dirty="0" err="1">
                <a:latin typeface="+mj-lt"/>
                <a:ea typeface="標楷體" pitchFamily="65" charset="-120"/>
              </a:rPr>
              <a:t>librery</a:t>
            </a:r>
            <a:r>
              <a:rPr lang="en-US" altLang="zh-TW" dirty="0">
                <a:latin typeface="+mj-lt"/>
                <a:ea typeface="標楷體" pitchFamily="65" charset="-120"/>
              </a:rPr>
              <a:t> for </a:t>
            </a:r>
            <a:r>
              <a:rPr lang="en-US" altLang="zh-TW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dirty="0">
                <a:latin typeface="+mj-lt"/>
                <a:ea typeface="標楷體" pitchFamily="65" charset="-120"/>
              </a:rPr>
              <a:t> LVS </a:t>
            </a:r>
          </a:p>
          <a:p>
            <a:pPr>
              <a:lnSpc>
                <a:spcPts val="3500"/>
              </a:lnSpc>
              <a:buFont typeface="Wingdings" pitchFamily="2" charset="2"/>
              <a:buChar char="u"/>
            </a:pPr>
            <a:r>
              <a:rPr lang="en-US" altLang="zh-TW" sz="2400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sz="2400" dirty="0">
                <a:latin typeface="+mj-lt"/>
                <a:ea typeface="標楷體" pitchFamily="65" charset="-120"/>
              </a:rPr>
              <a:t>-</a:t>
            </a:r>
            <a:r>
              <a:rPr lang="en-US" altLang="zh-TW" sz="2400" dirty="0" err="1">
                <a:latin typeface="+mj-lt"/>
                <a:ea typeface="標楷體" pitchFamily="65" charset="-120"/>
              </a:rPr>
              <a:t>lvs</a:t>
            </a:r>
            <a:r>
              <a:rPr lang="en-US" altLang="zh-TW" sz="2400" dirty="0">
                <a:latin typeface="+mj-lt"/>
                <a:ea typeface="標楷體" pitchFamily="65" charset="-120"/>
              </a:rPr>
              <a:t>-cur</a:t>
            </a:r>
          </a:p>
          <a:p>
            <a:pPr lvl="1">
              <a:lnSpc>
                <a:spcPts val="3500"/>
              </a:lnSpc>
            </a:pPr>
            <a:r>
              <a:rPr lang="en-US" altLang="zh-TW" dirty="0">
                <a:latin typeface="+mj-lt"/>
                <a:ea typeface="標楷體" pitchFamily="65" charset="-120"/>
              </a:rPr>
              <a:t>--</a:t>
            </a:r>
            <a:r>
              <a:rPr lang="en-US" altLang="zh-TW" dirty="0" err="1">
                <a:latin typeface="+mj-lt"/>
                <a:ea typeface="標楷體" pitchFamily="65" charset="-120"/>
              </a:rPr>
              <a:t>Calibre</a:t>
            </a:r>
            <a:r>
              <a:rPr lang="en-US" altLang="zh-TW" dirty="0">
                <a:latin typeface="+mj-lt"/>
                <a:ea typeface="標楷體" pitchFamily="65" charset="-120"/>
              </a:rPr>
              <a:t> </a:t>
            </a:r>
            <a:r>
              <a:rPr lang="en-US" altLang="zh-TW" dirty="0" err="1">
                <a:latin typeface="+mj-lt"/>
                <a:ea typeface="標楷體" pitchFamily="65" charset="-120"/>
              </a:rPr>
              <a:t>lvs</a:t>
            </a:r>
            <a:r>
              <a:rPr lang="en-US" altLang="zh-TW" dirty="0">
                <a:latin typeface="+mj-lt"/>
                <a:ea typeface="標楷體" pitchFamily="65" charset="-120"/>
              </a:rPr>
              <a:t> rule file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159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96978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Routing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</a:t>
            </a:fld>
            <a:endParaRPr lang="fr-FR" altLang="zh-TW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26991" cy="451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6328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根據</a:t>
            </a:r>
            <a:r>
              <a:rPr lang="en-US" altLang="zh-TW" sz="2000" dirty="0">
                <a:latin typeface="+mj-lt"/>
                <a:ea typeface="標楷體" pitchFamily="65" charset="-120"/>
              </a:rPr>
              <a:t>timing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的需求，將晶片內部的</a:t>
            </a:r>
            <a:r>
              <a:rPr lang="en-US" altLang="zh-TW" sz="2000" dirty="0">
                <a:latin typeface="+mj-lt"/>
                <a:ea typeface="標楷體" pitchFamily="65" charset="-120"/>
              </a:rPr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去做繞線</a:t>
            </a: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19425"/>
            <a:ext cx="4896543" cy="412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Prepared Files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95936" y="4105468"/>
            <a:ext cx="2918048" cy="4845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035877" y="4589961"/>
            <a:ext cx="2918048" cy="4845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5796136" y="2924944"/>
            <a:ext cx="406490" cy="118904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55776" y="5445224"/>
            <a:ext cx="4248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j-lt"/>
                <a:ea typeface="標楷體" pitchFamily="65" charset="-120"/>
              </a:rPr>
              <a:t>複製</a:t>
            </a:r>
            <a:r>
              <a:rPr lang="en-US" altLang="zh-TW" sz="1600" dirty="0">
                <a:latin typeface="+mj-lt"/>
                <a:ea typeface="標楷體" pitchFamily="65" charset="-120"/>
              </a:rPr>
              <a:t>CHIP.gds</a:t>
            </a:r>
            <a:r>
              <a:rPr lang="zh-TW" altLang="en-US" sz="1600" dirty="0">
                <a:latin typeface="+mj-lt"/>
                <a:ea typeface="標楷體" pitchFamily="65" charset="-120"/>
              </a:rPr>
              <a:t>和這六個檔案至創建的</a:t>
            </a:r>
            <a:r>
              <a:rPr lang="en-US" altLang="zh-TW" sz="1600" dirty="0">
                <a:latin typeface="+mj-lt"/>
                <a:ea typeface="標楷體" pitchFamily="65" charset="-120"/>
              </a:rPr>
              <a:t>LVS</a:t>
            </a:r>
            <a:r>
              <a:rPr lang="zh-TW" altLang="en-US" sz="1600" dirty="0">
                <a:latin typeface="+mj-lt"/>
                <a:ea typeface="標楷體" pitchFamily="65" charset="-120"/>
              </a:rPr>
              <a:t>資料夾</a:t>
            </a:r>
            <a:endParaRPr lang="en-US" altLang="zh-TW" sz="1600" dirty="0">
              <a:latin typeface="+mj-lt"/>
              <a:ea typeface="標楷體" pitchFamily="65" charset="-120"/>
            </a:endParaRPr>
          </a:p>
          <a:p>
            <a:r>
              <a:rPr lang="zh-TW" altLang="en-US" sz="1600" dirty="0">
                <a:latin typeface="+mj-lt"/>
                <a:ea typeface="標楷體" pitchFamily="65" charset="-120"/>
              </a:rPr>
              <a:t>路徑：</a:t>
            </a:r>
            <a:endParaRPr lang="en-US" altLang="zh-TW" sz="1600" dirty="0">
              <a:latin typeface="+mj-lt"/>
              <a:ea typeface="標楷體" pitchFamily="65" charset="-120"/>
            </a:endParaRPr>
          </a:p>
          <a:p>
            <a:r>
              <a:rPr lang="en-US" altLang="zh-TW" sz="1600" dirty="0"/>
              <a:t>/opt/</a:t>
            </a:r>
            <a:r>
              <a:rPr lang="en-US" altLang="zh-TW" sz="1600" dirty="0" err="1"/>
              <a:t>Design_kit</a:t>
            </a:r>
            <a:r>
              <a:rPr lang="en-US" altLang="zh-TW" sz="1600" dirty="0"/>
              <a:t>/CBDK_TSMC018_Arm_v3.2/CIC/</a:t>
            </a:r>
            <a:r>
              <a:rPr lang="en-US" altLang="zh-TW" sz="1600" dirty="0" err="1"/>
              <a:t>Calibre</a:t>
            </a:r>
            <a:r>
              <a:rPr lang="en-US" altLang="zh-TW" sz="1600" dirty="0"/>
              <a:t>/</a:t>
            </a:r>
            <a:r>
              <a:rPr lang="en-US" altLang="zh-TW" sz="1600" dirty="0" err="1"/>
              <a:t>lvs</a:t>
            </a:r>
            <a:endParaRPr lang="zh-TW" altLang="en-US" sz="1600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160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23128214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v2lvs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780928"/>
            <a:ext cx="5760640" cy="384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進入</a:t>
            </a:r>
            <a:r>
              <a:rPr lang="en-US" altLang="zh-TW" sz="2000" dirty="0">
                <a:latin typeface="Times New Roman" pitchFamily="18" charset="0"/>
              </a:rPr>
              <a:t>LVS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的工作資料夾</a:t>
            </a:r>
            <a:endParaRPr lang="en-US" altLang="zh-TW" sz="2000" dirty="0"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  鍵入 </a:t>
            </a:r>
            <a:r>
              <a:rPr lang="en-US" altLang="zh-TW" sz="2000" dirty="0">
                <a:latin typeface="Times New Roman" pitchFamily="18" charset="0"/>
              </a:rPr>
              <a:t>v2lvs -v ../</a:t>
            </a:r>
            <a:r>
              <a:rPr lang="en-US" altLang="zh-TW" sz="2000" dirty="0" err="1">
                <a:latin typeface="Times New Roman" pitchFamily="18" charset="0"/>
              </a:rPr>
              <a:t>CHIP.v</a:t>
            </a:r>
            <a:r>
              <a:rPr lang="en-US" altLang="zh-TW" sz="2000" dirty="0">
                <a:latin typeface="Times New Roman" pitchFamily="18" charset="0"/>
              </a:rPr>
              <a:t> -l tsmc18_lvs.v -l tpz973gv_lvs.v -s tsmc18_lvs.spi -s tpz973gv_lvs.spi -o source.spi -s1 VDD -s0 VSS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Times New Roman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10545" y="6027777"/>
            <a:ext cx="5733663" cy="6529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796136" y="5373216"/>
            <a:ext cx="1080120" cy="61115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660232" y="3645024"/>
            <a:ext cx="2483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做</a:t>
            </a:r>
            <a:r>
              <a:rPr lang="en-US" altLang="zh-TW" sz="1600" dirty="0"/>
              <a:t>LVS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驗證的時候，我們的</a:t>
            </a:r>
            <a:r>
              <a:rPr lang="en-US" altLang="zh-TW" sz="1600" dirty="0" err="1"/>
              <a:t>netlist</a:t>
            </a:r>
            <a:r>
              <a:rPr lang="zh-TW" altLang="en-US" sz="1600" dirty="0"/>
              <a:t>檔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必須是</a:t>
            </a:r>
            <a:r>
              <a:rPr lang="en-US" altLang="zh-TW" sz="1600" dirty="0"/>
              <a:t>SPICE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格式，所以我們先將</a:t>
            </a:r>
            <a:r>
              <a:rPr lang="en-US" altLang="zh-TW" sz="1600" dirty="0"/>
              <a:t>.v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檔轉成</a:t>
            </a:r>
            <a:r>
              <a:rPr lang="en-US" altLang="zh-TW" sz="1600" dirty="0"/>
              <a:t>SPICE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的格式，鍵入指令後應該會產生</a:t>
            </a:r>
            <a:r>
              <a:rPr lang="en-US" altLang="zh-TW" sz="1600" dirty="0" err="1"/>
              <a:t>spi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檔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5733256"/>
            <a:ext cx="7334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向右箭號 15"/>
          <p:cNvSpPr/>
          <p:nvPr/>
        </p:nvSpPr>
        <p:spPr>
          <a:xfrm rot="5400000">
            <a:off x="7668344" y="515719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161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32535955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16832"/>
            <a:ext cx="6387999" cy="472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3568" y="112474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開啟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Calibre.lvs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的檔案，更改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Layout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和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Source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的設定</a:t>
            </a:r>
            <a:endParaRPr lang="en-US" altLang="zh-TW" sz="200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Times New Roman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203649" y="3626767"/>
            <a:ext cx="2295332" cy="7586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187287" y="4737786"/>
            <a:ext cx="2295332" cy="75862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162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4991628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788024" y="2456795"/>
            <a:ext cx="2232248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zh-TW" sz="1400" dirty="0"/>
              <a:t>// LVS BOX FILL1</a:t>
            </a:r>
          </a:p>
          <a:p>
            <a:r>
              <a:rPr lang="en-US" altLang="zh-TW" sz="1400" dirty="0"/>
              <a:t>// LVS BOX FILL16</a:t>
            </a:r>
          </a:p>
          <a:p>
            <a:r>
              <a:rPr lang="en-US" altLang="zh-TW" sz="1400" dirty="0"/>
              <a:t>// LVS BOX FILL2</a:t>
            </a:r>
          </a:p>
          <a:p>
            <a:r>
              <a:rPr lang="en-US" altLang="zh-TW" sz="1400" dirty="0"/>
              <a:t>// LVS BOX FILL32</a:t>
            </a:r>
          </a:p>
          <a:p>
            <a:r>
              <a:rPr lang="en-US" altLang="zh-TW" sz="1400" dirty="0"/>
              <a:t>// LVS BOX FILL4</a:t>
            </a:r>
          </a:p>
          <a:p>
            <a:r>
              <a:rPr lang="en-US" altLang="zh-TW" sz="1400" dirty="0"/>
              <a:t>// LVS BOX FILL64</a:t>
            </a:r>
          </a:p>
          <a:p>
            <a:r>
              <a:rPr lang="en-US" altLang="zh-TW" sz="1400" dirty="0"/>
              <a:t>// LVS BOX FILL8</a:t>
            </a:r>
          </a:p>
          <a:p>
            <a:r>
              <a:rPr lang="en-US" altLang="zh-TW" sz="1400" dirty="0"/>
              <a:t>// LVS BOX PAD50ARU</a:t>
            </a:r>
            <a:br>
              <a:rPr lang="en-US" altLang="zh-TW" sz="1400" dirty="0"/>
            </a:br>
            <a:r>
              <a:rPr lang="en-US" altLang="zh-TW" sz="1400" dirty="0"/>
              <a:t>// LVS BOX PAD60NU</a:t>
            </a:r>
          </a:p>
          <a:p>
            <a:r>
              <a:rPr lang="en-US" altLang="zh-TW" sz="1400" dirty="0"/>
              <a:t>// LVS BOX PAD70NU</a:t>
            </a:r>
          </a:p>
          <a:p>
            <a:r>
              <a:rPr lang="en-US" altLang="zh-TW" sz="1400" dirty="0"/>
              <a:t>// LVS BOX PAD80NU</a:t>
            </a:r>
            <a:br>
              <a:rPr lang="en-US" altLang="zh-TW" sz="1400" dirty="0"/>
            </a:br>
            <a:br>
              <a:rPr lang="en-US" altLang="zh-TW" sz="1400" dirty="0"/>
            </a:br>
            <a:r>
              <a:rPr lang="en-US" altLang="zh-TW" sz="1400" dirty="0"/>
              <a:t>//LVS BOX PCORNER</a:t>
            </a:r>
          </a:p>
          <a:p>
            <a:r>
              <a:rPr lang="en-US" altLang="zh-TW" sz="1400" dirty="0"/>
              <a:t>//LVS BOX PFILLER0005</a:t>
            </a:r>
          </a:p>
          <a:p>
            <a:r>
              <a:rPr lang="en-US" altLang="zh-TW" sz="1400" dirty="0"/>
              <a:t>//LVS BOX PFILLER05</a:t>
            </a:r>
          </a:p>
          <a:p>
            <a:r>
              <a:rPr lang="en-US" altLang="zh-TW" sz="1400" dirty="0"/>
              <a:t>//LVS BOX PFILLER10</a:t>
            </a:r>
          </a:p>
          <a:p>
            <a:r>
              <a:rPr lang="en-US" altLang="zh-TW" sz="1400" dirty="0"/>
              <a:t>//LVS BOX PFILLER1</a:t>
            </a:r>
          </a:p>
          <a:p>
            <a:r>
              <a:rPr lang="en-US" altLang="zh-TW" sz="1400" dirty="0"/>
              <a:t>//LVS BOX PFILLER20</a:t>
            </a:r>
          </a:p>
          <a:p>
            <a:r>
              <a:rPr lang="en-US" altLang="zh-TW" sz="1400" dirty="0"/>
              <a:t>//LVS BOX PFILLER5</a:t>
            </a:r>
          </a:p>
          <a:p>
            <a:endParaRPr lang="en-US" altLang="zh-TW" sz="1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44958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948264" y="2492896"/>
            <a:ext cx="219573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TW" sz="1400" dirty="0"/>
              <a:t>//LVS BOX PVDD1ANA</a:t>
            </a:r>
            <a:br>
              <a:rPr lang="en-US" altLang="zh-TW" sz="1400" dirty="0"/>
            </a:br>
            <a:r>
              <a:rPr lang="en-US" altLang="zh-TW" sz="1400" dirty="0"/>
              <a:t>//LVS </a:t>
            </a:r>
            <a:r>
              <a:rPr lang="zh-TW" altLang="en-US" sz="1400"/>
              <a:t>                             </a:t>
            </a:r>
            <a:r>
              <a:rPr lang="en-US" altLang="zh-TW" sz="1400"/>
              <a:t>BOX </a:t>
            </a:r>
            <a:r>
              <a:rPr lang="en-US" altLang="zh-TW" sz="1400" dirty="0"/>
              <a:t>PVDD1DGZ</a:t>
            </a:r>
          </a:p>
          <a:p>
            <a:r>
              <a:rPr lang="en-US" altLang="zh-TW" sz="1400" dirty="0"/>
              <a:t>//LVS BOX PVDD2ANA</a:t>
            </a:r>
            <a:br>
              <a:rPr lang="en-US" altLang="zh-TW" sz="1400" dirty="0"/>
            </a:br>
            <a:r>
              <a:rPr lang="en-US" altLang="zh-TW" sz="1400" dirty="0"/>
              <a:t>//LVS BOX PVDD2DGZ</a:t>
            </a:r>
          </a:p>
          <a:p>
            <a:r>
              <a:rPr lang="en-US" altLang="zh-TW" sz="1400" dirty="0"/>
              <a:t>//LVS BOX PVDD2POC</a:t>
            </a:r>
            <a:br>
              <a:rPr lang="en-US" altLang="zh-TW" sz="1400" dirty="0"/>
            </a:br>
            <a:r>
              <a:rPr lang="en-US" altLang="zh-TW" sz="1400" dirty="0"/>
              <a:t>//LVS BOX PVSS1ANA</a:t>
            </a:r>
            <a:br>
              <a:rPr lang="en-US" altLang="zh-TW" sz="1400" dirty="0"/>
            </a:br>
            <a:r>
              <a:rPr lang="en-US" altLang="zh-TW" sz="1400" dirty="0"/>
              <a:t>//LVS BOX PVSS1DGZ</a:t>
            </a:r>
          </a:p>
          <a:p>
            <a:r>
              <a:rPr lang="en-US" altLang="zh-TW" sz="1400" dirty="0"/>
              <a:t>//LVS BOX PVSS2ANA</a:t>
            </a:r>
            <a:br>
              <a:rPr lang="en-US" altLang="zh-TW" sz="1400" dirty="0"/>
            </a:br>
            <a:r>
              <a:rPr lang="en-US" altLang="zh-TW" sz="1400" dirty="0"/>
              <a:t>//LVS BOX PVSS2DGZ</a:t>
            </a:r>
          </a:p>
          <a:p>
            <a:r>
              <a:rPr lang="en-US" altLang="zh-TW" sz="1400" dirty="0"/>
              <a:t>//LVS BOX PVSS3DGZ</a:t>
            </a:r>
            <a:br>
              <a:rPr lang="en-US" altLang="zh-TW" sz="1400" dirty="0"/>
            </a:br>
            <a:endParaRPr lang="en-US" altLang="zh-TW" sz="14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860032" y="1196752"/>
            <a:ext cx="39604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在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Calibre.lvs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最後面的地方，註解下列各個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LVS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 </a:t>
            </a:r>
            <a:r>
              <a:rPr lang="en-US" altLang="zh-TW" sz="2000" dirty="0">
                <a:latin typeface="Times New Roman" pitchFamily="18" charset="0"/>
                <a:ea typeface="標楷體" pitchFamily="65" charset="-120"/>
              </a:rPr>
              <a:t>BOX</a:t>
            </a:r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，如圖所示。</a:t>
            </a:r>
            <a:endParaRPr lang="en-US" altLang="zh-TW" sz="200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195736" y="4509120"/>
            <a:ext cx="432048" cy="39513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23728" y="2852936"/>
            <a:ext cx="23042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移除掉的原因是因為我們的</a:t>
            </a:r>
            <a:r>
              <a:rPr lang="en-US" altLang="zh-TW" sz="1600" dirty="0" err="1">
                <a:solidFill>
                  <a:srgbClr val="FF0000"/>
                </a:solidFill>
                <a:latin typeface="+mj-lt"/>
                <a:ea typeface="標楷體" pitchFamily="65" charset="-120"/>
              </a:rPr>
              <a:t>verilog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 </a:t>
            </a:r>
            <a:r>
              <a:rPr lang="en-US" altLang="zh-TW" sz="1600" dirty="0" err="1">
                <a:solidFill>
                  <a:srgbClr val="FF0000"/>
                </a:solidFill>
                <a:latin typeface="+mj-lt"/>
                <a:ea typeface="標楷體" pitchFamily="65" charset="-120"/>
              </a:rPr>
              <a:t>netlist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沒有這些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cell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，但是我們的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layout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上面有，所以希望</a:t>
            </a:r>
            <a:r>
              <a:rPr lang="en-US" altLang="zh-TW" sz="1600" dirty="0" err="1">
                <a:solidFill>
                  <a:srgbClr val="FF0000"/>
                </a:solidFill>
                <a:latin typeface="+mj-lt"/>
                <a:ea typeface="標楷體" pitchFamily="65" charset="-120"/>
              </a:rPr>
              <a:t>calibre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不要把這些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cell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當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black box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看待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163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280208589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58026"/>
            <a:ext cx="6192688" cy="399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050911" y="6107552"/>
            <a:ext cx="6390575" cy="4916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7544" y="1124744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Times New Roman" pitchFamily="18" charset="0"/>
              </a:rPr>
              <a:t> 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鍵入</a:t>
            </a:r>
            <a:r>
              <a:rPr lang="en-US" altLang="zh-TW" sz="2000" dirty="0" err="1">
                <a:ea typeface="標楷體" pitchFamily="65" charset="-120"/>
              </a:rPr>
              <a:t>calibre</a:t>
            </a:r>
            <a:r>
              <a:rPr lang="en-US" altLang="zh-TW" sz="2000" dirty="0">
                <a:ea typeface="標楷體" pitchFamily="65" charset="-120"/>
              </a:rPr>
              <a:t> -</a:t>
            </a:r>
            <a:r>
              <a:rPr lang="en-US" altLang="zh-TW" sz="2000" dirty="0" err="1">
                <a:ea typeface="標楷體" pitchFamily="65" charset="-120"/>
              </a:rPr>
              <a:t>lvs</a:t>
            </a:r>
            <a:r>
              <a:rPr lang="en-US" altLang="zh-TW" sz="2000" dirty="0">
                <a:ea typeface="標楷體" pitchFamily="65" charset="-120"/>
              </a:rPr>
              <a:t> -spice </a:t>
            </a:r>
            <a:r>
              <a:rPr lang="en-US" altLang="zh-TW" sz="2000" dirty="0" err="1">
                <a:ea typeface="標楷體" pitchFamily="65" charset="-120"/>
              </a:rPr>
              <a:t>source.spi</a:t>
            </a:r>
            <a:r>
              <a:rPr lang="en-US" altLang="zh-TW" sz="2000" dirty="0">
                <a:ea typeface="標楷體" pitchFamily="65" charset="-120"/>
              </a:rPr>
              <a:t> -</a:t>
            </a:r>
            <a:r>
              <a:rPr lang="en-US" altLang="zh-TW" sz="2000" dirty="0" err="1">
                <a:ea typeface="標楷體" pitchFamily="65" charset="-120"/>
              </a:rPr>
              <a:t>hier</a:t>
            </a:r>
            <a:r>
              <a:rPr lang="en-US" altLang="zh-TW" sz="2000" dirty="0">
                <a:ea typeface="標楷體" pitchFamily="65" charset="-120"/>
              </a:rPr>
              <a:t> -auto Calibre.lvs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Times New Roman" pitchFamily="18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196752"/>
            <a:ext cx="1684077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164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41391978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LVS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340768"/>
            <a:ext cx="6840760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400" dirty="0">
              <a:latin typeface="+mj-lt"/>
              <a:ea typeface="標楷體" pitchFamily="65" charset="-12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24744"/>
            <a:ext cx="6192688" cy="531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4857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向右箭號 7"/>
          <p:cNvSpPr/>
          <p:nvPr/>
        </p:nvSpPr>
        <p:spPr>
          <a:xfrm>
            <a:off x="1475656" y="40050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483768" y="4861250"/>
            <a:ext cx="3891778" cy="13401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H="1">
            <a:off x="6476792" y="5531303"/>
            <a:ext cx="615488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092280" y="5347955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600" b="1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驗證正確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165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4074988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 for your attention.</a:t>
            </a:r>
            <a:endParaRPr lang="fr-FR" altLang="zh-TW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166</a:t>
            </a:fld>
            <a:endParaRPr lang="fr-FR" altLang="zh-TW"/>
          </a:p>
        </p:txBody>
      </p:sp>
    </p:spTree>
    <p:extLst>
      <p:ext uri="{BB962C8B-B14F-4D97-AF65-F5344CB8AC3E}">
        <p14:creationId xmlns:p14="http://schemas.microsoft.com/office/powerpoint/2010/main" val="145429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1530" cy="1143000"/>
          </a:xfrm>
        </p:spPr>
        <p:txBody>
          <a:bodyPr>
            <a:noAutofit/>
          </a:bodyPr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 and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17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3215" y="1982969"/>
            <a:ext cx="6059039" cy="38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2911624" y="2799184"/>
            <a:ext cx="2589448" cy="6718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921756" y="4184857"/>
            <a:ext cx="2589448" cy="6718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14288" y="5076407"/>
            <a:ext cx="2589448" cy="6718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368548" y="1836349"/>
            <a:ext cx="1273223" cy="41764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Cell-Based IC Physical Design and Verification with Innovus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18</a:t>
            </a:fld>
            <a:endParaRPr lang="fr-FR" altLang="zh-TW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340768"/>
            <a:ext cx="3876464" cy="531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258495" cy="108012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Prepare Data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19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2843808" y="1340768"/>
            <a:ext cx="151155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718739" y="2204864"/>
            <a:ext cx="12942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</a:t>
            </a:fld>
            <a:endParaRPr lang="fr-FR" altLang="zh-TW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03648" y="1124744"/>
            <a:ext cx="734481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dirty="0"/>
              <a:t>     Cell-Based Physical Design– INNOVUS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341503"/>
              </p:ext>
            </p:extLst>
          </p:nvPr>
        </p:nvGraphicFramePr>
        <p:xfrm>
          <a:off x="5445880" y="2564904"/>
          <a:ext cx="853145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9" name="Visio" r:id="rId4" imgW="1096518" imgH="5171694" progId="Visio.Drawing.11">
                  <p:embed/>
                </p:oleObj>
              </mc:Choice>
              <mc:Fallback>
                <p:oleObj name="Visio" r:id="rId4" imgW="1096518" imgH="517169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880" y="2564904"/>
                        <a:ext cx="853145" cy="338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707904" y="1658235"/>
            <a:ext cx="1143000" cy="376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0" dirty="0">
                <a:latin typeface="Tahoma" pitchFamily="34" charset="0"/>
                <a:ea typeface="標楷體" pitchFamily="65" charset="-120"/>
              </a:rPr>
              <a:t>下線流程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300953" y="1658235"/>
            <a:ext cx="1143000" cy="3762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0" dirty="0">
                <a:latin typeface="Tahoma" pitchFamily="34" charset="0"/>
                <a:ea typeface="標楷體" pitchFamily="65" charset="-120"/>
              </a:rPr>
              <a:t>所需軟體</a:t>
            </a:r>
            <a:endParaRPr lang="zh-TW" altLang="en-US" b="1" dirty="0">
              <a:latin typeface="Tahoma" pitchFamily="34" charset="0"/>
              <a:ea typeface="標楷體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485030" y="4869160"/>
            <a:ext cx="3055979" cy="5985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458453" y="4934449"/>
            <a:ext cx="828000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endParaRPr lang="zh-TW" altLang="en-US" sz="105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Prepare Data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971600" y="1484784"/>
            <a:ext cx="7200800" cy="4896544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u"/>
            </a:pPr>
            <a:r>
              <a:rPr lang="zh-TW" altLang="en-US" sz="2800" dirty="0"/>
              <a:t>  </a:t>
            </a:r>
            <a:r>
              <a:rPr lang="en-US" altLang="zh-TW" sz="2800" dirty="0"/>
              <a:t>Library</a:t>
            </a:r>
          </a:p>
          <a:p>
            <a:pPr lvl="1">
              <a:buNone/>
            </a:pPr>
            <a:r>
              <a:rPr lang="en-US" altLang="zh-TW" sz="2400" dirty="0"/>
              <a:t>--Physical Library (LEF)—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描述</a:t>
            </a:r>
            <a:r>
              <a:rPr lang="en-US" altLang="zh-TW" sz="2000" dirty="0"/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的格式與連線方式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lvl="1">
              <a:buNone/>
            </a:pPr>
            <a:r>
              <a:rPr lang="en-US" altLang="zh-TW" sz="2400" dirty="0"/>
              <a:t>--Timing Library (LIB)—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描述</a:t>
            </a:r>
            <a:r>
              <a:rPr lang="en-US" altLang="zh-TW" sz="2000" dirty="0"/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000" dirty="0"/>
              <a:t>timing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狀況</a:t>
            </a:r>
          </a:p>
          <a:p>
            <a:pPr>
              <a:buFont typeface="Wingdings" pitchFamily="2" charset="2"/>
              <a:buChar char="u"/>
            </a:pPr>
            <a:r>
              <a:rPr lang="zh-TW" altLang="en-US" sz="2800" dirty="0"/>
              <a:t>  </a:t>
            </a:r>
            <a:r>
              <a:rPr lang="en-US" altLang="zh-TW" sz="2800" dirty="0"/>
              <a:t>User Data</a:t>
            </a:r>
          </a:p>
          <a:p>
            <a:pPr lvl="1">
              <a:buNone/>
            </a:pPr>
            <a:r>
              <a:rPr lang="en-US" altLang="zh-TW" sz="2400" dirty="0"/>
              <a:t>--Gate-Level </a:t>
            </a:r>
            <a:r>
              <a:rPr lang="en-US" altLang="zh-TW" sz="2400" dirty="0" err="1"/>
              <a:t>netlist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verilog</a:t>
            </a:r>
            <a:r>
              <a:rPr lang="en-US" altLang="zh-TW" sz="2400" dirty="0"/>
              <a:t>)</a:t>
            </a:r>
          </a:p>
          <a:p>
            <a:pPr lvl="2"/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做完</a:t>
            </a:r>
            <a:r>
              <a:rPr lang="en-US" altLang="zh-TW" sz="2000" dirty="0"/>
              <a:t>DFT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後的</a:t>
            </a:r>
            <a:r>
              <a:rPr lang="en-US" altLang="zh-TW" sz="2000" dirty="0"/>
              <a:t>CHIP_SCAN.vg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改成</a:t>
            </a:r>
            <a:r>
              <a:rPr lang="en-US" altLang="zh-TW" sz="2000" dirty="0" err="1"/>
              <a:t>CHIP_SCAN.v</a:t>
            </a:r>
            <a:r>
              <a:rPr lang="zh-TW" altLang="en-US" sz="2000" dirty="0"/>
              <a:t> ，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加一個</a:t>
            </a:r>
            <a:r>
              <a:rPr lang="en-US" altLang="zh-TW" sz="2000" dirty="0"/>
              <a:t>CHIP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000" dirty="0"/>
              <a:t>module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將</a:t>
            </a:r>
            <a:r>
              <a:rPr lang="en-US" altLang="zh-TW" sz="2000" dirty="0"/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包起來，並且修改腳位資訊，來提供原本</a:t>
            </a:r>
            <a:r>
              <a:rPr lang="en-US" altLang="zh-TW" sz="2000" dirty="0"/>
              <a:t>Gate-Level </a:t>
            </a:r>
            <a:r>
              <a:rPr lang="en-US" altLang="zh-TW" sz="2000" dirty="0" err="1"/>
              <a:t>netlist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所沒有的</a:t>
            </a:r>
            <a:r>
              <a:rPr lang="en-US" altLang="zh-TW" sz="2000" dirty="0"/>
              <a:t>IO PAD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資訊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lvl="1">
              <a:buNone/>
            </a:pPr>
            <a:r>
              <a:rPr lang="en-US" altLang="zh-TW" sz="2400" dirty="0"/>
              <a:t>--SDC constraints</a:t>
            </a:r>
          </a:p>
          <a:p>
            <a:pPr lvl="2"/>
            <a:r>
              <a:rPr lang="en-US" altLang="zh-TW" dirty="0"/>
              <a:t>*****.</a:t>
            </a:r>
            <a:r>
              <a:rPr lang="en-US" altLang="zh-TW" dirty="0" err="1"/>
              <a:t>sdc</a:t>
            </a:r>
            <a:endParaRPr lang="en-US" altLang="zh-TW" dirty="0"/>
          </a:p>
          <a:p>
            <a:pPr lvl="1">
              <a:buNone/>
            </a:pPr>
            <a:r>
              <a:rPr lang="en-US" altLang="zh-TW" sz="2400" dirty="0"/>
              <a:t>--IO constraint</a:t>
            </a:r>
          </a:p>
          <a:p>
            <a:pPr lvl="2"/>
            <a:r>
              <a:rPr lang="en-US" altLang="zh-TW" dirty="0"/>
              <a:t>*****.</a:t>
            </a:r>
            <a:r>
              <a:rPr lang="en-US" altLang="zh-TW" dirty="0" err="1"/>
              <a:t>io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fr-FR" altLang="zh-TW" dirty="0">
              <a:solidFill>
                <a:schemeClr val="accent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20</a:t>
            </a:fld>
            <a:endParaRPr lang="fr-FR" altLang="zh-TW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Gate-Level </a:t>
            </a:r>
            <a:r>
              <a:rPr lang="en-US" altLang="zh-TW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netlist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4525963"/>
          </a:xfrm>
        </p:spPr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做完</a:t>
            </a:r>
            <a:r>
              <a:rPr lang="en-US" altLang="zh-TW" sz="2000" dirty="0"/>
              <a:t>DFT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後的</a:t>
            </a:r>
            <a:r>
              <a:rPr lang="en-US" altLang="zh-TW" sz="2000" dirty="0"/>
              <a:t>CHIP_SCAN.vg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改成</a:t>
            </a:r>
            <a:r>
              <a:rPr lang="en-US" altLang="zh-TW" sz="2000" dirty="0" err="1"/>
              <a:t>CHIP_SCAN.v</a:t>
            </a:r>
            <a:r>
              <a:rPr lang="zh-TW" altLang="en-US" sz="2000" dirty="0"/>
              <a:t> ，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加一個</a:t>
            </a:r>
            <a:r>
              <a:rPr lang="en-US" altLang="zh-TW" sz="2000" dirty="0"/>
              <a:t>CHIP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</a:t>
            </a:r>
            <a:r>
              <a:rPr lang="en-US" altLang="zh-TW" sz="2000" dirty="0"/>
              <a:t>module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將</a:t>
            </a:r>
            <a:r>
              <a:rPr lang="en-US" altLang="zh-TW" sz="2000" dirty="0"/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包起來，並且修改腳位資訊，來提供原本</a:t>
            </a:r>
            <a:r>
              <a:rPr lang="en-US" altLang="zh-TW" sz="2000" dirty="0"/>
              <a:t>Gate-Level </a:t>
            </a:r>
            <a:r>
              <a:rPr lang="en-US" altLang="zh-TW" sz="2000" dirty="0" err="1"/>
              <a:t>netlist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所沒有的</a:t>
            </a:r>
            <a:r>
              <a:rPr lang="en-US" altLang="zh-TW" sz="2000" dirty="0"/>
              <a:t>IO PAD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資訊</a:t>
            </a:r>
            <a:r>
              <a:rPr lang="zh-TW" altLang="en-US" sz="2000" b="1" dirty="0"/>
              <a:t>。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範例：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用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vi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編輯器打開</a:t>
            </a:r>
            <a:r>
              <a:rPr lang="en-US" altLang="zh-TW" sz="2000" dirty="0" err="1"/>
              <a:t>CHIP_scan.v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可以在最後的地方看到加進的</a:t>
            </a:r>
            <a:r>
              <a:rPr lang="en-US" altLang="zh-TW" sz="2000" dirty="0"/>
              <a:t>CHIP</a:t>
            </a:r>
            <a:r>
              <a:rPr lang="zh-TW" altLang="en-US" sz="2000" dirty="0"/>
              <a:t> </a:t>
            </a:r>
            <a:r>
              <a:rPr lang="en-US" altLang="zh-TW" sz="2000" dirty="0"/>
              <a:t>module)</a:t>
            </a:r>
            <a:endParaRPr lang="zh-TW" altLang="en-US" sz="2000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</p:spPr>
        <p:txBody>
          <a:bodyPr/>
          <a:lstStyle/>
          <a:p>
            <a:fld id="{B437A0DA-A8FE-4D98-9C8C-5903298AB2AF}" type="slidenum">
              <a:rPr lang="en-US" altLang="zh-TW" smtClean="0">
                <a:ea typeface="新細明體" charset="-120"/>
              </a:rPr>
              <a:pPr/>
              <a:t>21</a:t>
            </a:fld>
            <a:endParaRPr lang="en-US" altLang="zh-TW" dirty="0">
              <a:ea typeface="新細明體" charset="-12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66800" y="2819400"/>
            <a:ext cx="73914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100" b="1" dirty="0">
                <a:latin typeface="+mj-lt"/>
              </a:rPr>
              <a:t>  module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 CHIP</a:t>
            </a:r>
            <a:r>
              <a:rPr lang="en-US" altLang="zh-TW" sz="1100" b="1" dirty="0">
                <a:latin typeface="+mj-lt"/>
              </a:rPr>
              <a:t>(</a:t>
            </a:r>
            <a:r>
              <a:rPr lang="en-US" altLang="zh-TW" sz="1100" b="1" dirty="0" err="1">
                <a:latin typeface="+mj-lt"/>
              </a:rPr>
              <a:t>alu_out</a:t>
            </a:r>
            <a:r>
              <a:rPr lang="en-US" altLang="zh-TW" sz="1100" b="1" dirty="0">
                <a:latin typeface="+mj-lt"/>
              </a:rPr>
              <a:t>, </a:t>
            </a:r>
            <a:r>
              <a:rPr lang="en-US" altLang="zh-TW" sz="1100" b="1" dirty="0" err="1">
                <a:latin typeface="+mj-lt"/>
              </a:rPr>
              <a:t>opcode</a:t>
            </a:r>
            <a:r>
              <a:rPr lang="en-US" altLang="zh-TW" sz="1100" b="1" dirty="0">
                <a:latin typeface="+mj-lt"/>
              </a:rPr>
              <a:t>, data1, data2, </a:t>
            </a:r>
            <a:r>
              <a:rPr lang="en-US" altLang="zh-TW" sz="1100" b="1" dirty="0" err="1">
                <a:latin typeface="+mj-lt"/>
              </a:rPr>
              <a:t>clk</a:t>
            </a:r>
            <a:r>
              <a:rPr lang="en-US" altLang="zh-TW" sz="1100" b="1" dirty="0">
                <a:latin typeface="+mj-lt"/>
              </a:rPr>
              <a:t>, reset, SCAN_IN,SCAN_OUT,SCAN_EN);</a:t>
            </a:r>
          </a:p>
          <a:p>
            <a:endParaRPr lang="en-US" altLang="zh-TW" sz="1100" b="1" dirty="0">
              <a:latin typeface="+mj-lt"/>
            </a:endParaRPr>
          </a:p>
          <a:p>
            <a:r>
              <a:rPr lang="en-US" altLang="zh-TW" sz="1100" b="1" dirty="0">
                <a:latin typeface="+mj-lt"/>
              </a:rPr>
              <a:t>  input [2:0] </a:t>
            </a:r>
            <a:r>
              <a:rPr lang="en-US" altLang="zh-TW" sz="1100" b="1" dirty="0" err="1">
                <a:latin typeface="+mj-lt"/>
              </a:rPr>
              <a:t>opcode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input [7:0] data1;</a:t>
            </a:r>
          </a:p>
          <a:p>
            <a:r>
              <a:rPr lang="en-US" altLang="zh-TW" sz="1100" b="1" dirty="0">
                <a:latin typeface="+mj-lt"/>
              </a:rPr>
              <a:t>  input [7:0] data2;</a:t>
            </a:r>
          </a:p>
          <a:p>
            <a:r>
              <a:rPr lang="en-US" altLang="zh-TW" sz="1100" b="1" dirty="0">
                <a:latin typeface="+mj-lt"/>
              </a:rPr>
              <a:t>  input </a:t>
            </a:r>
            <a:r>
              <a:rPr lang="en-US" altLang="zh-TW" sz="1100" b="1" dirty="0" err="1">
                <a:latin typeface="+mj-lt"/>
              </a:rPr>
              <a:t>clk</a:t>
            </a:r>
            <a:r>
              <a:rPr lang="en-US" altLang="zh-TW" sz="1100" b="1" dirty="0">
                <a:latin typeface="+mj-lt"/>
              </a:rPr>
              <a:t>, reset;</a:t>
            </a:r>
          </a:p>
          <a:p>
            <a:r>
              <a:rPr lang="en-US" altLang="zh-TW" sz="1100" b="1" dirty="0">
                <a:latin typeface="+mj-lt"/>
              </a:rPr>
              <a:t>  output [7:0] </a:t>
            </a:r>
            <a:r>
              <a:rPr lang="en-US" altLang="zh-TW" sz="1100" b="1" dirty="0" err="1">
                <a:latin typeface="+mj-lt"/>
              </a:rPr>
              <a:t>alu_out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input SCAN_IN,SCAN_EN;</a:t>
            </a:r>
          </a:p>
          <a:p>
            <a:r>
              <a:rPr lang="en-US" altLang="zh-TW" sz="1100" b="1" dirty="0">
                <a:latin typeface="+mj-lt"/>
              </a:rPr>
              <a:t>  output SCAN_OUT;</a:t>
            </a:r>
          </a:p>
          <a:p>
            <a:endParaRPr lang="en-US" altLang="zh-TW" sz="1100" b="1" dirty="0">
              <a:latin typeface="+mj-lt"/>
            </a:endParaRPr>
          </a:p>
          <a:p>
            <a:r>
              <a:rPr lang="en-US" altLang="zh-TW" sz="1100" b="1" dirty="0">
                <a:latin typeface="+mj-lt"/>
              </a:rPr>
              <a:t>  wire [2:0] </a:t>
            </a:r>
            <a:r>
              <a:rPr lang="en-US" altLang="zh-TW" sz="1100" b="1" dirty="0" err="1">
                <a:latin typeface="+mj-lt"/>
              </a:rPr>
              <a:t>i_opcode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wire [7:0] i_data1;</a:t>
            </a:r>
          </a:p>
          <a:p>
            <a:r>
              <a:rPr lang="en-US" altLang="zh-TW" sz="1100" b="1" dirty="0">
                <a:latin typeface="+mj-lt"/>
              </a:rPr>
              <a:t>  wire [7:0] i_data2;</a:t>
            </a:r>
          </a:p>
          <a:p>
            <a:r>
              <a:rPr lang="en-US" altLang="zh-TW" sz="1100" b="1" dirty="0">
                <a:latin typeface="+mj-lt"/>
              </a:rPr>
              <a:t>  wire </a:t>
            </a:r>
            <a:r>
              <a:rPr lang="en-US" altLang="zh-TW" sz="1100" b="1" dirty="0" err="1">
                <a:latin typeface="+mj-lt"/>
              </a:rPr>
              <a:t>i_clk,i_reset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wire [7:0] </a:t>
            </a:r>
            <a:r>
              <a:rPr lang="en-US" altLang="zh-TW" sz="1100" b="1" dirty="0" err="1">
                <a:latin typeface="+mj-lt"/>
              </a:rPr>
              <a:t>i_alu_out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wire </a:t>
            </a:r>
            <a:r>
              <a:rPr lang="en-US" altLang="zh-TW" sz="1100" b="1" dirty="0" err="1">
                <a:latin typeface="+mj-lt"/>
              </a:rPr>
              <a:t>i_SCAN_IN,i_SCAN_EN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r>
              <a:rPr lang="en-US" altLang="zh-TW" sz="1100" b="1" dirty="0">
                <a:latin typeface="+mj-lt"/>
              </a:rPr>
              <a:t>  wire </a:t>
            </a:r>
            <a:r>
              <a:rPr lang="en-US" altLang="zh-TW" sz="1100" b="1" dirty="0" err="1">
                <a:latin typeface="+mj-lt"/>
              </a:rPr>
              <a:t>i_SCAN_OUT</a:t>
            </a:r>
            <a:r>
              <a:rPr lang="en-US" altLang="zh-TW" sz="1100" b="1" dirty="0">
                <a:latin typeface="+mj-lt"/>
              </a:rPr>
              <a:t>;</a:t>
            </a:r>
          </a:p>
          <a:p>
            <a:endParaRPr lang="zh-TW" altLang="en-US" sz="1100" b="1" dirty="0">
              <a:latin typeface="+mj-lt"/>
            </a:endParaRPr>
          </a:p>
          <a:p>
            <a:r>
              <a:rPr lang="en-US" altLang="zh-TW" sz="1100" b="1" dirty="0">
                <a:latin typeface="+mj-lt"/>
              </a:rPr>
              <a:t> </a:t>
            </a:r>
            <a:r>
              <a:rPr lang="en-US" altLang="zh-TW" sz="1100" b="1" dirty="0" err="1">
                <a:latin typeface="+mj-lt"/>
              </a:rPr>
              <a:t>alu</a:t>
            </a:r>
            <a:r>
              <a:rPr lang="en-US" altLang="zh-TW" sz="1100" b="1" dirty="0">
                <a:latin typeface="+mj-lt"/>
              </a:rPr>
              <a:t> </a:t>
            </a:r>
            <a:r>
              <a:rPr lang="zh-TW" altLang="en-US" sz="1100" b="1" dirty="0">
                <a:latin typeface="+mj-lt"/>
              </a:rPr>
              <a:t> </a:t>
            </a:r>
            <a:r>
              <a:rPr lang="en-US" altLang="zh-TW" sz="1100" b="1" dirty="0" err="1">
                <a:latin typeface="+mj-lt"/>
              </a:rPr>
              <a:t>alu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(.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alu_out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i_alu_out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),.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opcode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i_opcode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 .data1(i_data1),.data2(i_data2),.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clk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i_clk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),.reset(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i_reset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</a:t>
            </a:r>
          </a:p>
          <a:p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.SCAN_IN(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i_SCAN_IN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),.SCAN_OUT(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i_SCAN_OUT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),.SCAN_EN(</a:t>
            </a:r>
            <a:r>
              <a:rPr lang="en-US" altLang="zh-TW" sz="1100" b="1" dirty="0" err="1">
                <a:solidFill>
                  <a:srgbClr val="0000FF"/>
                </a:solidFill>
                <a:latin typeface="+mj-lt"/>
              </a:rPr>
              <a:t>i_SCAN_EN</a:t>
            </a:r>
            <a:r>
              <a:rPr lang="en-US" altLang="zh-TW" sz="1100" b="1" dirty="0">
                <a:solidFill>
                  <a:srgbClr val="0000FF"/>
                </a:solidFill>
                <a:latin typeface="+mj-lt"/>
              </a:rPr>
              <a:t>));</a:t>
            </a:r>
            <a:endParaRPr lang="zh-TW" altLang="en-US" sz="11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580112" y="414908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 b="1" dirty="0">
                <a:ea typeface="標楷體" pitchFamily="65" charset="-120"/>
              </a:rPr>
              <a:t>宣告的順序要與之前的一樣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73698" y="6400800"/>
            <a:ext cx="3352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 b="1" dirty="0">
                <a:solidFill>
                  <a:srgbClr val="FF0000"/>
                </a:solidFill>
                <a:ea typeface="標楷體" pitchFamily="65" charset="-120"/>
              </a:rPr>
              <a:t>名稱要與之前的</a:t>
            </a:r>
            <a:r>
              <a:rPr lang="en-US" altLang="zh-TW" sz="1400" b="1" dirty="0">
                <a:solidFill>
                  <a:srgbClr val="FF0000"/>
                </a:solidFill>
                <a:ea typeface="標楷體" pitchFamily="65" charset="-120"/>
              </a:rPr>
              <a:t>module</a:t>
            </a:r>
            <a:r>
              <a:rPr lang="zh-TW" altLang="en-US" sz="1400" b="1" dirty="0">
                <a:solidFill>
                  <a:srgbClr val="FF0000"/>
                </a:solidFill>
                <a:ea typeface="標楷體" pitchFamily="65" charset="-120"/>
              </a:rPr>
              <a:t>名稱一樣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411760" y="5589240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 b="1" dirty="0">
                <a:ea typeface="標楷體" pitchFamily="65" charset="-120"/>
              </a:rPr>
              <a:t>可自己命名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1115616" y="2839553"/>
            <a:ext cx="5256584" cy="2294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619672" y="5733256"/>
            <a:ext cx="720080" cy="14401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 flipV="1">
            <a:off x="6084168" y="3140968"/>
            <a:ext cx="504056" cy="86409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084168" y="4725144"/>
            <a:ext cx="504056" cy="10081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739755" y="6091470"/>
            <a:ext cx="360040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1108719" y="5826562"/>
            <a:ext cx="288032" cy="2294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Gate-Level </a:t>
            </a:r>
            <a:r>
              <a:rPr lang="en-US" altLang="zh-TW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Netlist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22</a:t>
            </a:fld>
            <a:endParaRPr lang="fr-FR" altLang="zh-TW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27583" y="1052736"/>
            <a:ext cx="626895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ipad_clk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(.PAD(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clk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i_clk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ipad_reset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(.PAD(reset),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i_reset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ipad_opcode0 (.PAD(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[0]),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[0]));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ipad_opcode1 (.PAD(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ipad_opcode2 (.PAD(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i_opcode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ipad_data10    (.PAD(data1[0]), .C(i_data1[0]));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ipad_data11    (.PAD(data1[1]), .C(i_data1[1]));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ipad_data12    (.PAD(data1[2]), .C(i_data1[2]));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ipad_data13    (.PAD(data1[3]), .C(i_data1[3]));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ipad_data14    (.PAD(data1[4]), .C(i_data1[4]));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ipad_data15    (.PAD(data1[5]), .C(i_data1[5]));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ipad_data16    (.PAD(data1[6]), .C(i_data1[6]));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ipad_data17    (.PAD(data1[7]), .C(i_data1[7]));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ipad_data20    (.PAD(data2[0]), .C(i_data2[0]));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ipad_data21    (.PAD(data2[1]), .C(i_data2[1]));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ipad_data22    (.PAD(data2[2]), .C(i_data2[2]));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ipad_data23    (.PAD(data2[3]), .C(i_data2[3]));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ipad_data24    (.PAD(data2[4]), .C(i_data2[4]));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ipad_data25    (.PAD(data2[5]), .C(i_data2[5]));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ipad_data26    (.PAD(data2[6]), .C(i_data2[6]));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ipad_data27    (.PAD(data2[7]), .C(i_data2[7]));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ipad_SCAN_IN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(.PAD(SCAN_IN),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i_SCAN_IN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PDIDGZ 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ipad_SCAN_EN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(.PAD(SCAN_EN), .C(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i_SCAN_EN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TW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opad_SCAN_OUT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i_SCAN_OUT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.PAD(SCAN_OUT));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opad_alu_out0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[0]),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[0]));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opad_alu_out1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[1]));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opad_alu_out2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[2]));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opad_alu_out3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[3]),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[3]));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opad_alu_out4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[4]),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[4]));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opad_alu_out5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[5]),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[5]));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opad_alu_out6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[6]),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[6]));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PDO12CDG opad_alu_out7  (.I(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i_alu_out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[7]), .PAD(</a:t>
            </a: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alu_out</a:t>
            </a:r>
            <a:r>
              <a:rPr kumimoji="0" lang="en-US" altLang="zh-TW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[7]));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endmodule</a:t>
            </a:r>
            <a:endParaRPr kumimoji="0" lang="zh-TW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894318" y="3217641"/>
            <a:ext cx="785192" cy="2294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79984" y="5554013"/>
            <a:ext cx="1027719" cy="2294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4" descr="p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068960"/>
            <a:ext cx="427933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 Constraints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23</a:t>
            </a:fld>
            <a:endParaRPr lang="fr-FR" altLang="zh-TW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295400"/>
            <a:ext cx="8305800" cy="278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000" indent="-457200">
              <a:buFont typeface="Wingdings" pitchFamily="2" charset="2"/>
              <a:buChar char="u"/>
            </a:pPr>
            <a:r>
              <a:rPr lang="zh-TW" altLang="en-US" b="1" dirty="0"/>
              <a:t> </a:t>
            </a:r>
            <a:r>
              <a:rPr lang="en-US" altLang="zh-TW" b="1" dirty="0"/>
              <a:t>0.18um TSMC </a:t>
            </a:r>
            <a:r>
              <a:rPr lang="zh-TW" altLang="en-US" b="1" dirty="0"/>
              <a:t>所使用的</a:t>
            </a:r>
            <a:r>
              <a:rPr lang="en-US" altLang="zh-TW" b="1" dirty="0"/>
              <a:t>P/G Pad</a:t>
            </a:r>
            <a:r>
              <a:rPr lang="zh-TW" altLang="en-US" b="1" dirty="0"/>
              <a:t>、</a:t>
            </a:r>
            <a:r>
              <a:rPr lang="en-US" altLang="zh-TW" b="1" dirty="0"/>
              <a:t>I/O Pad </a:t>
            </a:r>
            <a:r>
              <a:rPr lang="zh-TW" altLang="en-US" b="1" dirty="0"/>
              <a:t>和 </a:t>
            </a:r>
            <a:r>
              <a:rPr lang="en-US" altLang="zh-TW" b="1" dirty="0"/>
              <a:t>Corner </a:t>
            </a:r>
            <a:r>
              <a:rPr lang="zh-TW" altLang="en-US" b="1" dirty="0"/>
              <a:t>名稱：</a:t>
            </a:r>
            <a:endParaRPr lang="en-US" altLang="zh-TW" b="1" dirty="0"/>
          </a:p>
          <a:p>
            <a:pPr marL="950400" lvl="3" indent="-457200"/>
            <a:r>
              <a:rPr lang="en-US" altLang="zh-TW" dirty="0"/>
              <a:t>-- Core </a:t>
            </a:r>
            <a:r>
              <a:rPr lang="zh-TW" altLang="en-US" dirty="0"/>
              <a:t> </a:t>
            </a:r>
            <a:r>
              <a:rPr lang="en-US" altLang="zh-TW" dirty="0"/>
              <a:t>Pad</a:t>
            </a:r>
            <a:r>
              <a:rPr lang="zh-TW" altLang="en-US" dirty="0"/>
              <a:t>：</a:t>
            </a:r>
            <a:r>
              <a:rPr lang="en-US" altLang="zh-TW" dirty="0"/>
              <a:t>PVDD1DGZ, PVSS1DGZ</a:t>
            </a:r>
          </a:p>
          <a:p>
            <a:pPr marL="950400" lvl="3" indent="-457200"/>
            <a:r>
              <a:rPr lang="en-US" altLang="zh-TW" dirty="0"/>
              <a:t>-- I/O Pad</a:t>
            </a:r>
            <a:r>
              <a:rPr lang="zh-TW" altLang="en-US" dirty="0"/>
              <a:t>：   </a:t>
            </a:r>
            <a:r>
              <a:rPr lang="en-US" altLang="zh-TW" dirty="0"/>
              <a:t>PVDD2DGZ, PVSS2DGZ</a:t>
            </a:r>
          </a:p>
          <a:p>
            <a:pPr marL="950400" lvl="3" indent="-457200"/>
            <a:r>
              <a:rPr lang="en-US" altLang="zh-TW" dirty="0"/>
              <a:t>-- Corner</a:t>
            </a:r>
            <a:r>
              <a:rPr lang="zh-TW" altLang="en-US" dirty="0"/>
              <a:t>：    </a:t>
            </a:r>
            <a:r>
              <a:rPr lang="en-US" altLang="zh-TW" dirty="0"/>
              <a:t>PCORNERDG</a:t>
            </a:r>
          </a:p>
          <a:p>
            <a:pPr marL="36000" indent="-457200">
              <a:buFont typeface="Arial" pitchFamily="34" charset="0"/>
              <a:buChar char="•"/>
            </a:pPr>
            <a:endParaRPr lang="en-US" altLang="zh-TW" b="1" dirty="0"/>
          </a:p>
          <a:p>
            <a:pPr marL="36000" indent="-457200">
              <a:buFont typeface="Wingdings" pitchFamily="2" charset="2"/>
              <a:buChar char="u"/>
            </a:pPr>
            <a:r>
              <a:rPr lang="zh-TW" altLang="en-US" b="1" dirty="0"/>
              <a:t>晶片包裝：</a:t>
            </a:r>
            <a:endParaRPr lang="en-US" altLang="zh-TW" b="1" dirty="0"/>
          </a:p>
          <a:p>
            <a:pPr marL="36000" indent="-457200">
              <a:buFont typeface="Arial" pitchFamily="34" charset="0"/>
              <a:buChar char="•"/>
            </a:pPr>
            <a:endParaRPr lang="en-US" altLang="zh-TW" b="1" dirty="0"/>
          </a:p>
          <a:p>
            <a:pPr marL="950400" lvl="3" indent="-457200"/>
            <a:endParaRPr lang="en-US" altLang="zh-TW" dirty="0"/>
          </a:p>
          <a:p>
            <a:pPr marL="36000" marR="0" lvl="0" indent="-4572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000" marR="0" lvl="0" indent="-4572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492896"/>
            <a:ext cx="4752528" cy="171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93096"/>
            <a:ext cx="2376264" cy="247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221088"/>
            <a:ext cx="2376264" cy="248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 Constraints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24</a:t>
            </a:fld>
            <a:endParaRPr lang="fr-FR" altLang="zh-TW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295400"/>
            <a:ext cx="8305800" cy="278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編輯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IO Constraint (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在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Gate-level </a:t>
            </a:r>
            <a:r>
              <a:rPr kumimoji="0" lang="en-US" altLang="zh-TW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netlist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中沒有加入的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cell instance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，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如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P/G Pad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、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Corner Pad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等，且必須在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IO constraint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中加上相對應的</a:t>
            </a:r>
            <a:r>
              <a:rPr lang="en-US" altLang="zh-TW" dirty="0">
                <a:latin typeface="Times New Roman" pitchFamily="18" charset="0"/>
                <a:ea typeface="細明體" pitchFamily="49" charset="-120"/>
              </a:rPr>
              <a:t>cell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 name)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。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細明體" pitchFamily="49" charset="-120"/>
              <a:cs typeface="+mn-cs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由於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CBDK_TSMC018_Arm_v3.2 Design kit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使用新版的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IO Pad library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，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本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IO Pad </a:t>
            </a:r>
            <a:r>
              <a:rPr lang="en-US" altLang="zh-TW" dirty="0">
                <a:latin typeface="Times New Roman" pitchFamily="18" charset="0"/>
                <a:ea typeface="細明體" pitchFamily="49" charset="-120"/>
              </a:rPr>
              <a:t>library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在每一個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digital </a:t>
            </a:r>
            <a:r>
              <a:rPr lang="en-US" altLang="zh-TW" dirty="0">
                <a:latin typeface="Times New Roman" pitchFamily="18" charset="0"/>
                <a:ea typeface="細明體" pitchFamily="49" charset="-120"/>
              </a:rPr>
              <a:t>I/O domain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必需擺放至少且只有一個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PVDD2POC cell(Power on Control Power Pad)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</a:t>
            </a:r>
            <a:r>
              <a:rPr lang="en-US" altLang="zh-TW" dirty="0">
                <a:latin typeface="Times New Roman" pitchFamily="18" charset="0"/>
                <a:ea typeface="細明體" pitchFamily="49" charset="-120"/>
              </a:rPr>
              <a:t>IO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方能正常運作。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  <a:p>
            <a:pPr marL="342900" lvl="0" indent="-342900" eaLnBrk="0" hangingPunct="0">
              <a:spcBef>
                <a:spcPct val="20000"/>
              </a:spcBef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範例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細明體" pitchFamily="49" charset="-120"/>
                <a:cs typeface="+mn-cs"/>
              </a:rPr>
              <a:t>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75656" y="2924944"/>
            <a:ext cx="250452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Version: 1 </a:t>
            </a:r>
          </a:p>
          <a:p>
            <a:r>
              <a:rPr lang="en-US" altLang="zh-TW" sz="1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Pad: CORNER0              NW  PCORNER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ipad_data10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ipad_data11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ipad_data12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ipad_data13             N</a:t>
            </a:r>
          </a:p>
          <a:p>
            <a:r>
              <a:rPr lang="en-US" altLang="zh-TW" sz="1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ipad_CoreVDD1     N   PVDD1DGZ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b="0" dirty="0" err="1">
                <a:latin typeface="Times New Roman" pitchFamily="18" charset="0"/>
                <a:cs typeface="Times New Roman" pitchFamily="18" charset="0"/>
              </a:rPr>
              <a:t>ipad_CLK</a:t>
            </a:r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   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ipad_data14             N   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ipad_data15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ipad_data16             N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ipad_data17             N  </a:t>
            </a:r>
          </a:p>
          <a:p>
            <a:endParaRPr lang="en-US" altLang="zh-TW" sz="10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1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Pad: CORNER1              NE  PCORNER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ipad_data20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ipad_data21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b="0" dirty="0" err="1">
                <a:latin typeface="Times New Roman" pitchFamily="18" charset="0"/>
                <a:cs typeface="Times New Roman" pitchFamily="18" charset="0"/>
              </a:rPr>
              <a:t>ipad_RESET</a:t>
            </a:r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            W</a:t>
            </a:r>
          </a:p>
          <a:p>
            <a:r>
              <a:rPr lang="en-US" altLang="zh-TW" sz="1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ipad_IOVDD1         W   PVDD2DGZ</a:t>
            </a:r>
          </a:p>
          <a:p>
            <a:r>
              <a:rPr lang="en-US" altLang="zh-TW" sz="1000" b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ipad_CoreVDD2      W   PVDD1DGZ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ipad_data22 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ipad_data23 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ipad_data24 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ipad_data25              W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Pad: ipad_data26              W</a:t>
            </a:r>
            <a:endParaRPr lang="zh-TW" altLang="en-US" sz="1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4572000" y="3068960"/>
            <a:ext cx="2743200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Pad: CORNER2        SW  PCORNER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ipad_data27  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ipad_opcode0 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ipad_opcode1 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ipad_opcode2    S   </a:t>
            </a:r>
          </a:p>
          <a:p>
            <a:r>
              <a:rPr lang="en-US" altLang="zh-TW" sz="1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ipad_CoreVSS1   S   PVSS1DGZ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opad_alu_out0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opad_alu_out1   S   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opad_alu_out2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opad_alu_out3   S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opad_alu_out4   S</a:t>
            </a:r>
          </a:p>
          <a:p>
            <a:endParaRPr lang="en-US" altLang="zh-TW" sz="1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TW" sz="1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Pad: CORNER3        SE  </a:t>
            </a:r>
            <a:r>
              <a:rPr lang="en-US" altLang="zh-TW" sz="1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PCORNER</a:t>
            </a:r>
          </a:p>
          <a:p>
            <a:r>
              <a:rPr lang="en-US" altLang="zh-TW" sz="1000" b="0" dirty="0">
                <a:latin typeface="Times New Roman" pitchFamily="18" charset="0"/>
                <a:cs typeface="Times New Roman" pitchFamily="18" charset="0"/>
              </a:rPr>
              <a:t>Pad</a:t>
            </a:r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: opad_alu_out5   E   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opad_alu_out6   E   </a:t>
            </a:r>
          </a:p>
          <a:p>
            <a:r>
              <a:rPr lang="en-US" altLang="zh-TW" sz="1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ipad_IOVSS1     E   PVSS2DGZ</a:t>
            </a:r>
          </a:p>
          <a:p>
            <a:r>
              <a:rPr lang="en-US" altLang="zh-TW" sz="1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Pad: ipad_CoreVSS2   E   PVSS1DGZ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opad_alu_out7   E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dirty="0" err="1">
                <a:latin typeface="Times New Roman" pitchFamily="18" charset="0"/>
                <a:cs typeface="Times New Roman" pitchFamily="18" charset="0"/>
              </a:rPr>
              <a:t>ipad_SCAN_IN</a:t>
            </a:r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    E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dirty="0" err="1">
                <a:latin typeface="Times New Roman" pitchFamily="18" charset="0"/>
                <a:cs typeface="Times New Roman" pitchFamily="18" charset="0"/>
              </a:rPr>
              <a:t>ipad_SCAN_EN</a:t>
            </a:r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    E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dirty="0" err="1">
                <a:latin typeface="Times New Roman" pitchFamily="18" charset="0"/>
                <a:cs typeface="Times New Roman" pitchFamily="18" charset="0"/>
              </a:rPr>
              <a:t>opad_SCAN_OUT</a:t>
            </a:r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   E</a:t>
            </a:r>
          </a:p>
          <a:p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dirty="0" err="1">
                <a:latin typeface="Times New Roman" pitchFamily="18" charset="0"/>
                <a:cs typeface="Times New Roman" pitchFamily="18" charset="0"/>
              </a:rPr>
              <a:t>opad_carry_out</a:t>
            </a:r>
            <a:r>
              <a:rPr lang="en-US" altLang="zh-TW" sz="1000" dirty="0">
                <a:latin typeface="Times New Roman" pitchFamily="18" charset="0"/>
                <a:cs typeface="Times New Roman" pitchFamily="18" charset="0"/>
              </a:rPr>
              <a:t>  E</a:t>
            </a:r>
          </a:p>
          <a:p>
            <a:r>
              <a:rPr lang="en-US" altLang="zh-TW" sz="1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Pad: </a:t>
            </a:r>
            <a:r>
              <a:rPr lang="en-US" altLang="zh-TW" sz="1000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ipad_POC</a:t>
            </a:r>
            <a:r>
              <a:rPr lang="en-US" altLang="zh-TW" sz="1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       E   PVDD2POC</a:t>
            </a:r>
            <a:endParaRPr lang="zh-TW" altLang="en-US" sz="1000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6732240" y="3429000"/>
            <a:ext cx="504056" cy="504056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308304" y="3212976"/>
            <a:ext cx="1219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 b="1" dirty="0">
                <a:ea typeface="標楷體" pitchFamily="65" charset="-120"/>
              </a:rPr>
              <a:t>Cell name</a:t>
            </a:r>
            <a:endParaRPr lang="zh-TW" altLang="en-US" sz="1400" b="1" dirty="0"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 Startup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25</a:t>
            </a:fld>
            <a:endParaRPr lang="fr-FR" altLang="zh-TW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7544" y="1124744"/>
            <a:ext cx="8424936" cy="5616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ts val="2600"/>
              </a:lnSpc>
              <a:spcBef>
                <a:spcPct val="20000"/>
              </a:spcBef>
              <a:buFont typeface="Wingdings" pitchFamily="2" charset="2"/>
              <a:buChar char="u"/>
              <a:defRPr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第一次使用工作站</a:t>
            </a:r>
            <a:r>
              <a:rPr lang="zh-TW" altLang="en-US" b="1" dirty="0"/>
              <a:t>，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先</a:t>
            </a:r>
            <a:r>
              <a:rPr lang="en-US" altLang="zh-TW" b="1" dirty="0"/>
              <a:t>copy .</a:t>
            </a:r>
            <a:r>
              <a:rPr lang="en-US" altLang="zh-TW" b="1" dirty="0" err="1"/>
              <a:t>cshrc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檔案到自己的資料夾</a:t>
            </a:r>
            <a:endParaRPr lang="zh-TW" altLang="en-US" b="1" dirty="0"/>
          </a:p>
          <a:p>
            <a:pPr marL="742950" lvl="1" indent="-285750">
              <a:lnSpc>
                <a:spcPts val="2600"/>
              </a:lnSpc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zh-TW" b="1" dirty="0"/>
              <a:t>&gt; </a:t>
            </a:r>
            <a:r>
              <a:rPr lang="en-US" altLang="zh-TW" b="1" dirty="0" err="1"/>
              <a:t>cp</a:t>
            </a:r>
            <a:r>
              <a:rPr lang="en-US" altLang="zh-TW" b="1" dirty="0"/>
              <a:t> /home/standard/</a:t>
            </a:r>
            <a:r>
              <a:rPr lang="en-US" altLang="zh-TW" b="1" dirty="0" err="1"/>
              <a:t>Environment_Setup_File</a:t>
            </a:r>
            <a:r>
              <a:rPr lang="en-US" altLang="zh-TW" b="1" dirty="0"/>
              <a:t>/</a:t>
            </a:r>
            <a:r>
              <a:rPr lang="en-US" altLang="zh-TW" b="1" dirty="0" err="1"/>
              <a:t>cshrc</a:t>
            </a:r>
            <a:r>
              <a:rPr lang="en-US" altLang="zh-TW" b="1" dirty="0"/>
              <a:t>  .</a:t>
            </a:r>
            <a:r>
              <a:rPr lang="en-US" altLang="zh-TW" b="1" dirty="0" err="1"/>
              <a:t>cshrc</a:t>
            </a:r>
            <a:endParaRPr lang="en-US" altLang="zh-TW" b="1" dirty="0"/>
          </a:p>
          <a:p>
            <a:pPr marL="742950" lvl="1" indent="-285750">
              <a:lnSpc>
                <a:spcPts val="2600"/>
              </a:lnSpc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altLang="zh-TW" b="1" dirty="0"/>
              <a:t>&gt; source .</a:t>
            </a:r>
            <a:r>
              <a:rPr lang="en-US" altLang="zh-TW" b="1" dirty="0" err="1"/>
              <a:t>cshrc</a:t>
            </a:r>
            <a:r>
              <a:rPr lang="en-US" altLang="zh-TW" b="1" dirty="0"/>
              <a:t> </a:t>
            </a:r>
          </a:p>
          <a:p>
            <a:pPr marL="742950" lvl="1" indent="-285750">
              <a:lnSpc>
                <a:spcPts val="2600"/>
              </a:lnSpc>
              <a:spcBef>
                <a:spcPct val="20000"/>
              </a:spcBef>
              <a:buFont typeface="Arial" charset="0"/>
              <a:buChar char="–"/>
              <a:defRPr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接著重新開啟終端機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marL="742950" lvl="1" indent="-285750">
              <a:lnSpc>
                <a:spcPts val="2600"/>
              </a:lnSpc>
              <a:spcBef>
                <a:spcPct val="20000"/>
              </a:spcBef>
              <a:buFont typeface="Arial" charset="0"/>
              <a:buChar char="–"/>
              <a:defRPr/>
            </a:pPr>
            <a:endParaRPr lang="zh-TW" altLang="en-US" b="1" dirty="0">
              <a:latin typeface="標楷體" pitchFamily="65" charset="-120"/>
              <a:ea typeface="標楷體" pitchFamily="65" charset="-120"/>
            </a:endParaRPr>
          </a:p>
          <a:p>
            <a:pPr marL="342900" lvl="0" indent="-342900">
              <a:lnSpc>
                <a:spcPts val="26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由於</a:t>
            </a:r>
            <a:r>
              <a:rPr lang="en-US" altLang="zh-TW" b="1" dirty="0"/>
              <a:t>Innovus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使用時會產生很多記錄的檔案，所以建議先使用</a:t>
            </a:r>
            <a:r>
              <a:rPr lang="en-US" altLang="zh-TW" b="1" dirty="0" err="1"/>
              <a:t>mkdir</a:t>
            </a:r>
            <a:r>
              <a:rPr lang="en-US" altLang="zh-TW" b="1" dirty="0"/>
              <a:t> APR 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創建一個名為</a:t>
            </a:r>
            <a:r>
              <a:rPr lang="en-US" altLang="zh-TW" b="1" dirty="0"/>
              <a:t>APR</a:t>
            </a:r>
            <a:r>
              <a:rPr lang="zh-TW" altLang="en-US" b="1" dirty="0"/>
              <a:t> 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的資料夾</a:t>
            </a:r>
            <a:r>
              <a:rPr lang="zh-TW" altLang="en-US" b="1" dirty="0"/>
              <a:t>，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在使用</a:t>
            </a:r>
            <a:r>
              <a:rPr lang="en-US" altLang="zh-TW" b="1" dirty="0" err="1"/>
              <a:t>cd</a:t>
            </a:r>
            <a:r>
              <a:rPr lang="en-US" altLang="zh-TW" b="1" dirty="0"/>
              <a:t> 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切換到</a:t>
            </a:r>
            <a:r>
              <a:rPr lang="en-US" altLang="zh-TW" b="1" dirty="0"/>
              <a:t>APR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的目錄下，並準備好</a:t>
            </a:r>
            <a:r>
              <a:rPr lang="en-US" altLang="zh-TW" b="1" dirty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種</a:t>
            </a:r>
            <a:r>
              <a:rPr lang="en-US" altLang="zh-TW" b="1" dirty="0"/>
              <a:t>prepare data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，執行</a:t>
            </a:r>
            <a:r>
              <a:rPr lang="en-US" altLang="zh-TW" b="1" dirty="0"/>
              <a:t>Innovus</a:t>
            </a:r>
          </a:p>
          <a:p>
            <a:pPr marL="342900" lvl="0" indent="-342900">
              <a:lnSpc>
                <a:spcPts val="2600"/>
              </a:lnSpc>
              <a:spcBef>
                <a:spcPct val="20000"/>
              </a:spcBef>
            </a:pPr>
            <a:r>
              <a:rPr lang="en-US" altLang="zh-TW" b="1" dirty="0"/>
              <a:t>	 &gt;  </a:t>
            </a:r>
            <a:r>
              <a:rPr lang="en-US" altLang="zh-TW" b="1" dirty="0" err="1"/>
              <a:t>mkdir</a:t>
            </a:r>
            <a:r>
              <a:rPr lang="en-US" altLang="zh-TW" b="1" dirty="0"/>
              <a:t> APR</a:t>
            </a:r>
          </a:p>
          <a:p>
            <a:pPr marL="342900" lvl="0" indent="-342900">
              <a:lnSpc>
                <a:spcPts val="2600"/>
              </a:lnSpc>
              <a:spcBef>
                <a:spcPct val="20000"/>
              </a:spcBef>
            </a:pPr>
            <a:r>
              <a:rPr lang="en-US" altLang="zh-TW" b="1" dirty="0"/>
              <a:t>	 &gt;  cd APR</a:t>
            </a:r>
          </a:p>
          <a:p>
            <a:pPr indent="-338138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zh-TW" b="1" dirty="0"/>
              <a:t>	 &gt;  </a:t>
            </a:r>
            <a:r>
              <a:rPr lang="en-US" altLang="zh-TW" b="1" dirty="0" err="1"/>
              <a:t>cp</a:t>
            </a:r>
            <a:r>
              <a:rPr lang="zh-TW" altLang="en-US" b="1" dirty="0"/>
              <a:t> </a:t>
            </a:r>
            <a:r>
              <a:rPr lang="en-US" altLang="zh-TW" b="1" dirty="0"/>
              <a:t> /home/standard/summer2013/</a:t>
            </a:r>
            <a:r>
              <a:rPr lang="en-US" altLang="zh-TW" b="1" dirty="0" err="1"/>
              <a:t>apr</a:t>
            </a:r>
            <a:r>
              <a:rPr lang="en-US" altLang="zh-TW" b="1" dirty="0"/>
              <a:t>/*  .       </a:t>
            </a:r>
            <a:r>
              <a:rPr lang="zh-TW" altLang="en-US" dirty="0">
                <a:solidFill>
                  <a:srgbClr val="FFFF00"/>
                </a:solidFill>
              </a:rPr>
              <a:t>千萬別忘了這個點</a:t>
            </a:r>
            <a:endParaRPr lang="en-US" altLang="zh-TW" dirty="0">
              <a:solidFill>
                <a:srgbClr val="FFFF00"/>
              </a:solidFill>
            </a:endParaRPr>
          </a:p>
          <a:p>
            <a:pPr indent="-338138" eaLnBrk="1" hangingPunct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zh-TW" altLang="en-US" b="1" dirty="0">
                <a:solidFill>
                  <a:srgbClr val="FFFF00"/>
                </a:solidFill>
              </a:rPr>
              <a:t>          </a:t>
            </a:r>
            <a:r>
              <a:rPr lang="zh-TW" altLang="en-US" dirty="0">
                <a:solidFill>
                  <a:srgbClr val="FFFF00"/>
                </a:solidFill>
              </a:rPr>
              <a:t>記得</a:t>
            </a:r>
            <a:r>
              <a:rPr lang="en-US" altLang="zh-TW" dirty="0" err="1">
                <a:solidFill>
                  <a:srgbClr val="FFFF00"/>
                </a:solidFill>
              </a:rPr>
              <a:t>cp</a:t>
            </a:r>
            <a:r>
              <a:rPr lang="zh-TW" altLang="en-US" dirty="0">
                <a:solidFill>
                  <a:srgbClr val="FFFF00"/>
                </a:solidFill>
              </a:rPr>
              <a:t>後以及*後按空白鍵</a:t>
            </a:r>
            <a:endParaRPr lang="zh-TW" altLang="en-US" b="1" dirty="0"/>
          </a:p>
          <a:p>
            <a:pPr marL="342900" lvl="0" indent="-342900">
              <a:lnSpc>
                <a:spcPts val="2600"/>
              </a:lnSpc>
              <a:spcBef>
                <a:spcPct val="20000"/>
              </a:spcBef>
              <a:buFont typeface="Wingdings" pitchFamily="2" charset="2"/>
              <a:buChar char="u"/>
              <a:defRPr/>
            </a:pP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執行</a:t>
            </a:r>
            <a:r>
              <a:rPr lang="en-US" altLang="zh-TW" b="1" dirty="0"/>
              <a:t>Innovus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軟體</a:t>
            </a:r>
            <a:endParaRPr lang="en-US" altLang="zh-TW" b="1" dirty="0">
              <a:latin typeface="標楷體" pitchFamily="65" charset="-120"/>
              <a:ea typeface="標楷體" pitchFamily="65" charset="-120"/>
            </a:endParaRPr>
          </a:p>
          <a:p>
            <a:pPr marL="800100" lvl="1" indent="-342900">
              <a:lnSpc>
                <a:spcPts val="2600"/>
              </a:lnSpc>
              <a:spcBef>
                <a:spcPct val="20000"/>
              </a:spcBef>
            </a:pPr>
            <a:r>
              <a:rPr lang="en-US" altLang="zh-TW" b="1" i="1" dirty="0"/>
              <a:t>- &gt; </a:t>
            </a:r>
            <a:r>
              <a:rPr lang="en-US" altLang="zh-TW" b="1" dirty="0"/>
              <a:t>source /</a:t>
            </a:r>
            <a:r>
              <a:rPr lang="en-US" altLang="zh-TW" b="1" dirty="0" err="1"/>
              <a:t>usr</a:t>
            </a:r>
            <a:r>
              <a:rPr lang="en-US" altLang="zh-TW" b="1" dirty="0"/>
              <a:t>/cad/cadence/CIC/</a:t>
            </a:r>
            <a:r>
              <a:rPr lang="en-US" altLang="zh-TW" b="1" dirty="0" err="1"/>
              <a:t>innovus.cshrc</a:t>
            </a:r>
            <a:endParaRPr lang="en-US" altLang="zh-TW" b="1" dirty="0"/>
          </a:p>
          <a:p>
            <a:pPr marL="800100" lvl="1" indent="-342900">
              <a:lnSpc>
                <a:spcPts val="2600"/>
              </a:lnSpc>
              <a:spcBef>
                <a:spcPct val="20000"/>
              </a:spcBef>
            </a:pPr>
            <a:r>
              <a:rPr lang="en-US" altLang="zh-TW" b="1" i="1" dirty="0"/>
              <a:t>- &gt; </a:t>
            </a:r>
            <a:r>
              <a:rPr lang="en-US" altLang="zh-TW" b="1" dirty="0" err="1"/>
              <a:t>innovus</a:t>
            </a:r>
            <a:endParaRPr lang="en-US" altLang="zh-TW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- GUI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26</a:t>
            </a:fld>
            <a:endParaRPr lang="fr-FR" altLang="zh-TW"/>
          </a:p>
        </p:txBody>
      </p:sp>
      <p:pic>
        <p:nvPicPr>
          <p:cNvPr id="19458" name="Picture 2" descr="C:\Users\USER\Desktop\INNOVUS\2018-09-06_1128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2" y="1556792"/>
            <a:ext cx="8008616" cy="460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172400" y="5805264"/>
            <a:ext cx="216024" cy="2880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- Design View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27</a:t>
            </a:fld>
            <a:endParaRPr lang="fr-FR" altLang="zh-TW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142311" cy="507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- Tool Widget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28</a:t>
            </a:fld>
            <a:endParaRPr lang="fr-FR" altLang="zh-TW"/>
          </a:p>
        </p:txBody>
      </p:sp>
      <p:pic>
        <p:nvPicPr>
          <p:cNvPr id="20482" name="Picture 2" descr="C:\Users\USER\Desktop\INNOVUS\2018-09-06_113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571245" cy="45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100392" y="5445224"/>
            <a:ext cx="216024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– Layer Control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29</a:t>
            </a:fld>
            <a:endParaRPr lang="fr-FR" altLang="zh-TW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786" y="1412776"/>
            <a:ext cx="6544800" cy="497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Cell-Based Design Flow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</a:t>
            </a:fld>
            <a:endParaRPr lang="fr-FR" altLang="zh-TW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340768"/>
            <a:ext cx="6696744" cy="526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1197564" y="3526768"/>
            <a:ext cx="1031285" cy="10309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649333" y="3916549"/>
            <a:ext cx="1562627" cy="10309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651597" y="5075088"/>
            <a:ext cx="1562627" cy="103094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716017" y="4814888"/>
            <a:ext cx="1037084" cy="3524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712793" y="5814468"/>
            <a:ext cx="1037084" cy="3524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- Hot Key 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30</a:t>
            </a:fld>
            <a:endParaRPr lang="fr-FR" altLang="zh-TW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886" y="1628800"/>
            <a:ext cx="767435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048786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7997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31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4211960" y="1089584"/>
            <a:ext cx="1274643" cy="6999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1916832"/>
            <a:ext cx="21082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3472612" y="1794115"/>
            <a:ext cx="576064" cy="4480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338533" y="2239550"/>
            <a:ext cx="2745635" cy="4480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32</a:t>
            </a:fld>
            <a:endParaRPr lang="fr-FR" altLang="zh-TW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451" y="1988840"/>
            <a:ext cx="3630692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348880"/>
            <a:ext cx="2554096" cy="339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3664904" y="2367761"/>
            <a:ext cx="384389" cy="298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9872" y="2132856"/>
            <a:ext cx="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355976" y="37890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35010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60232" y="27809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877879" y="2541780"/>
            <a:ext cx="394725" cy="338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452320" y="2924945"/>
            <a:ext cx="16916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extend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出</a:t>
            </a:r>
            <a:r>
              <a:rPr lang="en-US" altLang="zh-TW" sz="1600" dirty="0"/>
              <a:t>file browser </a:t>
            </a:r>
            <a:r>
              <a:rPr lang="zh-TW" altLang="en-US" sz="1600" dirty="0"/>
              <a:t>，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選擇</a:t>
            </a:r>
            <a:r>
              <a:rPr lang="en-US" altLang="zh-TW" sz="1600" dirty="0" err="1"/>
              <a:t>CHIP_scan.v</a:t>
            </a:r>
            <a:r>
              <a:rPr lang="en-US" altLang="zh-TW" sz="1600" dirty="0"/>
              <a:t> </a:t>
            </a:r>
            <a:r>
              <a:rPr lang="zh-TW" altLang="en-US" sz="1600" b="1" i="1" dirty="0"/>
              <a:t>，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然後按</a:t>
            </a:r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把</a:t>
            </a:r>
            <a:r>
              <a:rPr lang="en-US" altLang="zh-TW" sz="1600" dirty="0" err="1"/>
              <a:t>CHIP_scan.v</a:t>
            </a:r>
            <a:r>
              <a:rPr lang="en-US" altLang="zh-TW" sz="1600" dirty="0"/>
              <a:t> 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加到</a:t>
            </a:r>
            <a:r>
              <a:rPr lang="en-US" altLang="zh-TW" sz="1600" dirty="0" err="1"/>
              <a:t>Netlist</a:t>
            </a:r>
            <a:r>
              <a:rPr lang="en-US" altLang="zh-TW" sz="1600" dirty="0"/>
              <a:t> Files </a:t>
            </a:r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  <a:p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4408" y="3717032"/>
            <a:ext cx="432048" cy="23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字方塊 16"/>
          <p:cNvSpPr txBox="1"/>
          <p:nvPr/>
        </p:nvSpPr>
        <p:spPr>
          <a:xfrm>
            <a:off x="7956376" y="26369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5796136" y="5373216"/>
            <a:ext cx="576064" cy="338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872809" y="4963886"/>
            <a:ext cx="42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33</a:t>
            </a:fld>
            <a:endParaRPr lang="fr-FR" altLang="zh-TW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2359" y="1412776"/>
            <a:ext cx="4734066" cy="492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34</a:t>
            </a:fld>
            <a:endParaRPr lang="fr-FR" altLang="zh-TW"/>
          </a:p>
        </p:txBody>
      </p:sp>
      <p:sp>
        <p:nvSpPr>
          <p:cNvPr id="8" name="圓角矩形 7"/>
          <p:cNvSpPr/>
          <p:nvPr/>
        </p:nvSpPr>
        <p:spPr>
          <a:xfrm>
            <a:off x="3347864" y="1932873"/>
            <a:ext cx="1296144" cy="298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707903" y="1556792"/>
            <a:ext cx="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24128" y="179147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076056" y="2151517"/>
            <a:ext cx="1496143" cy="197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516216" y="4293096"/>
            <a:ext cx="384389" cy="2989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228184" y="40770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35</a:t>
            </a:fld>
            <a:endParaRPr lang="fr-FR" altLang="zh-TW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746" y="2492896"/>
            <a:ext cx="324799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5" y="2471601"/>
            <a:ext cx="4989445" cy="340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圓角矩形 8"/>
          <p:cNvSpPr/>
          <p:nvPr/>
        </p:nvSpPr>
        <p:spPr>
          <a:xfrm>
            <a:off x="3169366" y="4182749"/>
            <a:ext cx="288031" cy="22696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920888" y="3933056"/>
            <a:ext cx="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640156" y="4088025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573219" y="380100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8490857" y="2946649"/>
            <a:ext cx="339553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460432" y="26369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7380312" y="2132856"/>
            <a:ext cx="360040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740352" y="20608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路徑檔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4355976" y="37170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220679" y="5568956"/>
            <a:ext cx="504056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868144" y="55172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76256" y="3933056"/>
            <a:ext cx="1872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依照左邊所述的順序</a:t>
            </a:r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Add</a:t>
            </a:r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到左邊的</a:t>
            </a:r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LEF Files</a:t>
            </a:r>
            <a:endParaRPr lang="zh-TW" altLang="en-US" sz="1200" b="1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25"/>
          <p:cNvSpPr/>
          <p:nvPr/>
        </p:nvSpPr>
        <p:spPr>
          <a:xfrm>
            <a:off x="3995935" y="1548081"/>
            <a:ext cx="4752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/>
              <a:t>/</a:t>
            </a:r>
            <a:r>
              <a:rPr lang="en-US" altLang="zh-TW" sz="1600" dirty="0">
                <a:solidFill>
                  <a:srgbClr val="FFFF00"/>
                </a:solidFill>
              </a:rPr>
              <a:t>CBDK_TSMC018_Arm_v3.2</a:t>
            </a:r>
            <a:r>
              <a:rPr lang="en-US" altLang="zh-TW" sz="1600" dirty="0"/>
              <a:t>/CIC/SOCE/</a:t>
            </a:r>
            <a:r>
              <a:rPr lang="en-US" altLang="zh-TW" sz="1600" dirty="0" err="1"/>
              <a:t>lef</a:t>
            </a:r>
            <a:r>
              <a:rPr lang="en-US" altLang="zh-TW" sz="1600" dirty="0"/>
              <a:t> 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36</a:t>
            </a:fld>
            <a:endParaRPr lang="fr-FR" altLang="zh-TW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003" y="2060848"/>
            <a:ext cx="3750421" cy="390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988840"/>
            <a:ext cx="4603414" cy="405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403648" y="5377545"/>
            <a:ext cx="1440160" cy="2837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907704" y="5089513"/>
            <a:ext cx="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88224" y="1628800"/>
            <a:ext cx="38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067944" y="37890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37</a:t>
            </a:fld>
            <a:endParaRPr lang="fr-FR" altLang="zh-TW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443360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636912"/>
            <a:ext cx="380218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1763688" y="17008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Library Sets 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710945" y="371601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44008" y="34290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38</a:t>
            </a:fld>
            <a:endParaRPr lang="fr-FR" altLang="zh-TW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348880"/>
            <a:ext cx="4862063" cy="336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852936"/>
            <a:ext cx="3753316" cy="218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611560" y="24928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1.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dirty="0" err="1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lib_max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79512" y="2996953"/>
            <a:ext cx="1296144" cy="2592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19672" y="35010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547664" y="3789040"/>
            <a:ext cx="432048" cy="2592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3923928" y="40050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856991" y="371804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8522499" y="2812775"/>
            <a:ext cx="339553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492074" y="250303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7740352" y="2060848"/>
            <a:ext cx="360040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956376" y="198884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路徑檔</a:t>
            </a:r>
          </a:p>
        </p:txBody>
      </p:sp>
      <p:sp>
        <p:nvSpPr>
          <p:cNvPr id="17" name="矩形 16"/>
          <p:cNvSpPr/>
          <p:nvPr/>
        </p:nvSpPr>
        <p:spPr>
          <a:xfrm>
            <a:off x="4211960" y="155679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/CIC/SOCE/lib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6876256" y="3933056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加入</a:t>
            </a:r>
            <a:endParaRPr lang="en-US" altLang="zh-TW" sz="12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slow.lib</a:t>
            </a:r>
          </a:p>
          <a:p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tpz973gvwc.lib</a:t>
            </a:r>
            <a:endParaRPr lang="zh-TW" altLang="en-US" sz="1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283968" y="2996951"/>
            <a:ext cx="2160240" cy="3110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076056" y="33569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6228184" y="5373216"/>
            <a:ext cx="648072" cy="3110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372200" y="56612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83568" y="364502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7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39</a:t>
            </a:fld>
            <a:endParaRPr lang="fr-FR" altLang="zh-TW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2564904"/>
            <a:ext cx="4570792" cy="314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2852936"/>
            <a:ext cx="4013820" cy="234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563888" y="35010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3491880" y="3861048"/>
            <a:ext cx="432048" cy="2592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8388424" y="2996952"/>
            <a:ext cx="339553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357999" y="268721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 flipV="1">
            <a:off x="7668344" y="2204864"/>
            <a:ext cx="360040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11960" y="155679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</a:t>
            </a:r>
            <a:r>
              <a:rPr lang="en-US" altLang="zh-TW" sz="1600" dirty="0" err="1"/>
              <a:t>celtic</a:t>
            </a:r>
            <a:r>
              <a:rPr lang="en-US" altLang="zh-TW" sz="1600" dirty="0"/>
              <a:t>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8028384" y="21328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路徑檔</a:t>
            </a:r>
          </a:p>
        </p:txBody>
      </p:sp>
      <p:sp>
        <p:nvSpPr>
          <p:cNvPr id="13" name="矩形 12"/>
          <p:cNvSpPr/>
          <p:nvPr/>
        </p:nvSpPr>
        <p:spPr>
          <a:xfrm>
            <a:off x="6876256" y="422108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加入</a:t>
            </a:r>
            <a:endParaRPr lang="en-US" altLang="zh-TW" sz="12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200" b="1" dirty="0" err="1">
                <a:latin typeface="標楷體" pitchFamily="65" charset="-120"/>
                <a:ea typeface="標楷體" pitchFamily="65" charset="-120"/>
              </a:rPr>
              <a:t>slow.cdB</a:t>
            </a:r>
            <a:endParaRPr lang="zh-TW" altLang="en-US" sz="1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335489" y="3161659"/>
            <a:ext cx="2160240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292080" y="33569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228184" y="5373216"/>
            <a:ext cx="648072" cy="3110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372200" y="56612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47666" y="4837111"/>
            <a:ext cx="648072" cy="3110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27784" y="35730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11560" y="51571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Innovus P&amp;R </a:t>
            </a:r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flow -- 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</a:t>
            </a:fld>
            <a:endParaRPr lang="fr-FR" altLang="zh-TW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089553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圓角矩形 11"/>
          <p:cNvSpPr/>
          <p:nvPr/>
        </p:nvSpPr>
        <p:spPr>
          <a:xfrm>
            <a:off x="323529" y="1240971"/>
            <a:ext cx="1981132" cy="13239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868144" y="1152735"/>
            <a:ext cx="122413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5724128" y="5057192"/>
            <a:ext cx="1255170" cy="14681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40</a:t>
            </a:fld>
            <a:endParaRPr lang="fr-FR" altLang="zh-TW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36912"/>
            <a:ext cx="4716016" cy="278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420888"/>
            <a:ext cx="3744416" cy="3261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23528" y="22768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1.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dirty="0" err="1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lib_min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24747" y="2906485"/>
            <a:ext cx="1296144" cy="2592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99592" y="364502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03848" y="35730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71800" y="400506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加入</a:t>
            </a:r>
            <a:endParaRPr lang="en-US" altLang="zh-TW" sz="12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200" b="1" dirty="0" err="1">
                <a:latin typeface="標楷體" pitchFamily="65" charset="-120"/>
                <a:ea typeface="標楷體" pitchFamily="65" charset="-120"/>
              </a:rPr>
              <a:t>fast.cdB</a:t>
            </a:r>
            <a:endParaRPr lang="zh-TW" altLang="en-US" sz="1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7544" y="400506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標楷體" pitchFamily="65" charset="-120"/>
                <a:ea typeface="標楷體" pitchFamily="65" charset="-120"/>
              </a:rPr>
              <a:t>加入</a:t>
            </a:r>
            <a:endParaRPr lang="en-US" altLang="zh-TW" sz="1200" b="1" dirty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fast.lib</a:t>
            </a:r>
          </a:p>
          <a:p>
            <a:r>
              <a:rPr lang="en-US" altLang="zh-TW" sz="1200" b="1" dirty="0">
                <a:latin typeface="標楷體" pitchFamily="65" charset="-120"/>
                <a:ea typeface="標楷體" pitchFamily="65" charset="-120"/>
              </a:rPr>
              <a:t>tpz973gvbc.lib</a:t>
            </a:r>
            <a:endParaRPr lang="zh-TW" altLang="en-US" sz="1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611560" y="5013176"/>
            <a:ext cx="732048" cy="3110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5576" y="53732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4788024" y="386104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721087" y="35740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300192" y="2564904"/>
            <a:ext cx="129614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468313" y="188913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zh-CN" altLang="en-US" sz="44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0" hangingPunct="1">
              <a:defRPr kumimoji="0">
                <a:solidFill>
                  <a:schemeClr val="tx2"/>
                </a:solidFill>
              </a:defRPr>
            </a:lvl2pPr>
            <a:lvl3pPr eaLnBrk="1" latinLnBrk="0" hangingPunct="1">
              <a:defRPr kumimoji="0">
                <a:solidFill>
                  <a:schemeClr val="tx2"/>
                </a:solidFill>
              </a:defRPr>
            </a:lvl3pPr>
            <a:lvl4pPr eaLnBrk="1" latinLnBrk="0" hangingPunct="1">
              <a:defRPr kumimoji="0">
                <a:solidFill>
                  <a:schemeClr val="tx2"/>
                </a:solidFill>
              </a:defRPr>
            </a:lvl4pPr>
            <a:lvl5pPr eaLnBrk="1" latinLnBrk="0" hangingPunct="1">
              <a:defRPr kumimoji="0">
                <a:solidFill>
                  <a:schemeClr val="tx2"/>
                </a:solidFill>
              </a:defRPr>
            </a:lvl5pPr>
            <a:lvl6pPr eaLnBrk="1" latinLnBrk="0" hangingPunct="1">
              <a:defRPr kumimoji="0">
                <a:solidFill>
                  <a:schemeClr val="tx2"/>
                </a:solidFill>
              </a:defRPr>
            </a:lvl6pPr>
            <a:lvl7pPr eaLnBrk="1" latinLnBrk="0" hangingPunct="1">
              <a:defRPr kumimoji="0">
                <a:solidFill>
                  <a:schemeClr val="tx2"/>
                </a:solidFill>
              </a:defRPr>
            </a:lvl7pPr>
            <a:lvl8pPr eaLnBrk="1" latinLnBrk="0" hangingPunct="1">
              <a:defRPr kumimoji="0">
                <a:solidFill>
                  <a:schemeClr val="tx2"/>
                </a:solidFill>
              </a:defRPr>
            </a:lvl8pPr>
            <a:lvl9pPr eaLnBrk="1" latinLnBrk="0" hangingPunct="1">
              <a:defRPr kumimoji="0"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fr-CA" altLang="zh-TW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41</a:t>
            </a:fld>
            <a:endParaRPr lang="fr-FR" altLang="zh-TW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060848"/>
            <a:ext cx="4056212" cy="358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060848"/>
            <a:ext cx="3940665" cy="347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971600" y="170080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RC Corners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4422913" y="371601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355976" y="34290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660232" y="2276872"/>
            <a:ext cx="2160240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300192" y="22048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8388424" y="2492896"/>
            <a:ext cx="339553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100392" y="27089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 flipV="1">
            <a:off x="8172400" y="1700808"/>
            <a:ext cx="360040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55976" y="126876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/CIC/SOCE/tsmc018.capTbl 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15" name="圓角矩形 14"/>
          <p:cNvSpPr/>
          <p:nvPr/>
        </p:nvSpPr>
        <p:spPr>
          <a:xfrm>
            <a:off x="8379160" y="4961519"/>
            <a:ext cx="339553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028384" y="465313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8100392" y="5301208"/>
            <a:ext cx="504056" cy="64807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572000" y="594928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</a:t>
            </a:r>
            <a:r>
              <a:rPr lang="en-US" altLang="zh-TW" sz="1600" dirty="0" err="1"/>
              <a:t>FireIce</a:t>
            </a:r>
            <a:r>
              <a:rPr lang="en-US" altLang="zh-TW" sz="1600" dirty="0"/>
              <a:t>/icecaps_5lm.tch </a:t>
            </a:r>
          </a:p>
          <a:p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21" name="圓角矩形 20"/>
          <p:cNvSpPr/>
          <p:nvPr/>
        </p:nvSpPr>
        <p:spPr>
          <a:xfrm>
            <a:off x="5004048" y="5301208"/>
            <a:ext cx="720080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5004048" y="494116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052736"/>
            <a:ext cx="4248472" cy="373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715208"/>
            <a:ext cx="3590988" cy="377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42</a:t>
            </a:fld>
            <a:endParaRPr lang="fr-FR" altLang="zh-TW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4248472" cy="3736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2708920"/>
            <a:ext cx="3600000" cy="379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0" y="227687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Delay Corners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1038537" y="378802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71600" y="35010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3059831" y="3501008"/>
            <a:ext cx="2016225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5076056" y="45091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009119" y="422210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876256" y="3501008"/>
            <a:ext cx="2016225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5544818" y="6206074"/>
            <a:ext cx="720080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652120" y="58772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907704" y="58772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729679" y="6211212"/>
            <a:ext cx="720080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499992" y="234888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4.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Delay Corners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圓角矩形 21"/>
          <p:cNvSpPr/>
          <p:nvPr/>
        </p:nvSpPr>
        <p:spPr>
          <a:xfrm>
            <a:off x="1768895" y="2834343"/>
            <a:ext cx="1341040" cy="2362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5563479" y="2834208"/>
            <a:ext cx="1341040" cy="2362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098777" y="2809731"/>
            <a:ext cx="197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sz="1400" dirty="0" err="1">
                <a:latin typeface="+mj-lt"/>
                <a:ea typeface="Kozuka Mincho Pro H" pitchFamily="18" charset="-128"/>
              </a:rPr>
              <a:t>Delay_Corner_max</a:t>
            </a:r>
            <a:endParaRPr lang="zh-TW" altLang="en-US" sz="1400" dirty="0">
              <a:latin typeface="+mj-lt"/>
              <a:ea typeface="Kozuka Mincho Pro H" pitchFamily="18" charset="-128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20542" y="2812233"/>
            <a:ext cx="197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sz="1400" dirty="0" err="1">
                <a:latin typeface="+mj-lt"/>
                <a:ea typeface="Kozuka Mincho Pro H" pitchFamily="18" charset="-128"/>
              </a:rPr>
              <a:t>Delay_Corner_min</a:t>
            </a:r>
            <a:endParaRPr lang="zh-TW" altLang="en-US" sz="1400" dirty="0">
              <a:latin typeface="+mj-lt"/>
              <a:ea typeface="Kozuka Mincho Pro H" pitchFamily="18" charset="-12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363492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43</a:t>
            </a:fld>
            <a:endParaRPr lang="fr-FR" altLang="zh-TW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157773"/>
            <a:ext cx="4248472" cy="5611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523182"/>
            <a:ext cx="3600400" cy="215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字方塊 10"/>
          <p:cNvSpPr txBox="1"/>
          <p:nvPr/>
        </p:nvSpPr>
        <p:spPr>
          <a:xfrm>
            <a:off x="251520" y="2348880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1.</a:t>
            </a:r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Constraint Modes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12" name="向右箭號 11"/>
          <p:cNvSpPr/>
          <p:nvPr/>
        </p:nvSpPr>
        <p:spPr>
          <a:xfrm rot="5400000">
            <a:off x="1835696" y="414908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95736" y="422108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51520" y="4653136"/>
            <a:ext cx="1296144" cy="2592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12370" y="463183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3.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dirty="0" err="1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func_mode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1438739" y="5452526"/>
            <a:ext cx="611358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47664" y="50851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向右箭號 17"/>
          <p:cNvSpPr/>
          <p:nvPr/>
        </p:nvSpPr>
        <p:spPr>
          <a:xfrm>
            <a:off x="4067944" y="386104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001007" y="35740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028384" y="1628800"/>
            <a:ext cx="504056" cy="2444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100392" y="12687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164288" y="1916832"/>
            <a:ext cx="2808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選入</a:t>
            </a:r>
            <a:r>
              <a:rPr lang="en-US" altLang="zh-TW" sz="1600" dirty="0"/>
              <a:t>alu_syn.sdc</a:t>
            </a:r>
            <a:endParaRPr lang="zh-TW" altLang="en-US" sz="1600" dirty="0"/>
          </a:p>
        </p:txBody>
      </p:sp>
      <p:sp>
        <p:nvSpPr>
          <p:cNvPr id="23" name="圓角矩形 22"/>
          <p:cNvSpPr/>
          <p:nvPr/>
        </p:nvSpPr>
        <p:spPr>
          <a:xfrm>
            <a:off x="6228184" y="6309320"/>
            <a:ext cx="792089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444208" y="59492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7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67544" y="52292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8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467544" y="6309320"/>
            <a:ext cx="792089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827584" y="59492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9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933056"/>
            <a:ext cx="3672408" cy="175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44</a:t>
            </a:fld>
            <a:endParaRPr lang="fr-FR" altLang="zh-TW"/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772816"/>
            <a:ext cx="37211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323528" y="227687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Double click Analysis Views</a:t>
            </a:r>
            <a:endParaRPr lang="zh-TW" altLang="en-US" sz="16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998977" y="270790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32040" y="242088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660232" y="2060848"/>
            <a:ext cx="2376264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084168" y="141277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3.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av_func_mode_max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5004048" y="472514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937111" y="44381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6660232" y="4221088"/>
            <a:ext cx="2376264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084168" y="357301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5.</a:t>
            </a:r>
            <a:r>
              <a:rPr lang="zh-TW" altLang="en-US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av_func_mode_min</a:t>
            </a:r>
            <a:endParaRPr lang="zh-TW" altLang="en-US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700808"/>
            <a:ext cx="4752528" cy="415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圓角矩形 19"/>
          <p:cNvSpPr/>
          <p:nvPr/>
        </p:nvSpPr>
        <p:spPr>
          <a:xfrm>
            <a:off x="5364088" y="3098980"/>
            <a:ext cx="896753" cy="4020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5409997" y="5258070"/>
            <a:ext cx="849289" cy="3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23528" y="313167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Analysis Views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66890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45</a:t>
            </a:fld>
            <a:endParaRPr lang="fr-FR" altLang="zh-TW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708920"/>
            <a:ext cx="37338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23528" y="342900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Setup Analysis Views 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4854961" y="335597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88024" y="306896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6421692" y="3174234"/>
            <a:ext cx="244827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32240" y="285293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圓角矩形 11"/>
          <p:cNvSpPr/>
          <p:nvPr/>
        </p:nvSpPr>
        <p:spPr>
          <a:xfrm>
            <a:off x="5329064" y="3861048"/>
            <a:ext cx="827112" cy="2935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570458" y="353427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476599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46</a:t>
            </a:fld>
            <a:endParaRPr lang="fr-FR" altLang="zh-TW"/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708920"/>
            <a:ext cx="373380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323528" y="350100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1.</a:t>
            </a:r>
            <a:r>
              <a:rPr lang="en-US" altLang="zh-TW" sz="1600" dirty="0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Double click Hold Analysis Views 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4932040" y="342900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865103" y="314198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6421692" y="3174234"/>
            <a:ext cx="2448272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732240" y="285293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圓角矩形 11"/>
          <p:cNvSpPr/>
          <p:nvPr/>
        </p:nvSpPr>
        <p:spPr>
          <a:xfrm>
            <a:off x="5329064" y="3861048"/>
            <a:ext cx="827112" cy="2935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570458" y="353427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47</a:t>
            </a:fld>
            <a:endParaRPr lang="fr-FR" altLang="zh-TW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77072"/>
            <a:ext cx="3700812" cy="251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3312368" cy="2939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0273" y="1772816"/>
            <a:ext cx="422203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51520" y="3717032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95536" y="34290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7584" y="580526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2.</a:t>
            </a:r>
            <a:r>
              <a:rPr lang="zh-TW" altLang="en-US" b="1" dirty="0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存檔成</a:t>
            </a:r>
            <a:r>
              <a:rPr lang="en-US" altLang="zh-TW" dirty="0" err="1">
                <a:solidFill>
                  <a:srgbClr val="C00000"/>
                </a:solidFill>
                <a:latin typeface="+mj-lt"/>
                <a:ea typeface="Kozuka Mincho Pro H" pitchFamily="18" charset="-128"/>
              </a:rPr>
              <a:t>mmmc.view</a:t>
            </a:r>
            <a:endParaRPr lang="zh-TW" altLang="en-US" sz="1600" dirty="0">
              <a:solidFill>
                <a:srgbClr val="C00000"/>
              </a:solidFill>
              <a:latin typeface="+mj-lt"/>
              <a:ea typeface="Kozuka Mincho Pro H" pitchFamily="18" charset="-128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275856" y="6093296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419872" y="57332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990865" y="386003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923928" y="35730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868144" y="5373216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48</a:t>
            </a:fld>
            <a:endParaRPr lang="fr-FR" altLang="zh-TW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215" y="1196752"/>
            <a:ext cx="4979887" cy="52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2555776" y="435581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555776" y="4725144"/>
            <a:ext cx="648072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516216" y="2708921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Power Nets 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sz="1600" dirty="0"/>
              <a:t>VDD</a:t>
            </a:r>
          </a:p>
          <a:p>
            <a:r>
              <a:rPr lang="en-US" altLang="zh-TW" sz="1600" dirty="0"/>
              <a:t>Ground Nets 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填入</a:t>
            </a:r>
            <a:r>
              <a:rPr lang="en-US" altLang="zh-TW" sz="1600" dirty="0"/>
              <a:t>VSS</a:t>
            </a:r>
          </a:p>
          <a:p>
            <a:endParaRPr lang="en-US" altLang="zh-TW" sz="1600" dirty="0"/>
          </a:p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填完後就完成所有</a:t>
            </a:r>
            <a:r>
              <a:rPr lang="en-US" altLang="zh-TW" sz="1600" dirty="0"/>
              <a:t>Import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的設定</a:t>
            </a:r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  <a:p>
            <a:endParaRPr lang="zh-TW" altLang="en-US" sz="16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132856"/>
            <a:ext cx="445505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49</a:t>
            </a:fld>
            <a:endParaRPr lang="fr-FR" altLang="zh-TW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402486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1306083" y="5098368"/>
            <a:ext cx="576064" cy="3840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403648" y="544522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148064" y="4653136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92080" y="429309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16016" y="5085184"/>
            <a:ext cx="26642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將剛剛所設定的所有資料都存下來，如果以後要</a:t>
            </a:r>
            <a:r>
              <a:rPr lang="en-US" altLang="zh-TW" sz="1600" dirty="0"/>
              <a:t>Import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設定檔就可以直接讀取這個</a:t>
            </a:r>
            <a:r>
              <a:rPr lang="en-US" altLang="zh-TW" sz="1600" dirty="0" err="1"/>
              <a:t>CHIP.conf</a:t>
            </a:r>
            <a:r>
              <a:rPr lang="en-US" altLang="zh-TW" sz="1600" dirty="0"/>
              <a:t> </a:t>
            </a:r>
          </a:p>
          <a:p>
            <a:r>
              <a:rPr lang="en-US" altLang="zh-TW" sz="1600" b="1" dirty="0">
                <a:solidFill>
                  <a:srgbClr val="FFFF00"/>
                </a:solidFill>
              </a:rPr>
              <a:t>(</a:t>
            </a:r>
            <a:r>
              <a:rPr lang="zh-TW" altLang="en-US" sz="1600" b="1" dirty="0">
                <a:solidFill>
                  <a:srgbClr val="FFFF00"/>
                </a:solidFill>
              </a:rPr>
              <a:t>新版的為</a:t>
            </a:r>
            <a:r>
              <a:rPr lang="en-US" altLang="zh-TW" sz="1600" b="1" dirty="0">
                <a:solidFill>
                  <a:srgbClr val="FFFF00"/>
                </a:solidFill>
              </a:rPr>
              <a:t>”.</a:t>
            </a:r>
            <a:r>
              <a:rPr lang="en-US" altLang="zh-TW" sz="1600" b="1" dirty="0" err="1">
                <a:solidFill>
                  <a:srgbClr val="FFFF00"/>
                </a:solidFill>
              </a:rPr>
              <a:t>glabals</a:t>
            </a:r>
            <a:r>
              <a:rPr lang="en-US" altLang="zh-TW" sz="1600" b="1" dirty="0">
                <a:solidFill>
                  <a:srgbClr val="FFFF00"/>
                </a:solidFill>
              </a:rPr>
              <a:t>”)</a:t>
            </a:r>
            <a:endParaRPr lang="zh-TW" altLang="en-US" sz="1600" b="1" dirty="0">
              <a:solidFill>
                <a:srgbClr val="FFFF00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8316416" y="4653136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460432" y="429309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586003" y="5098368"/>
            <a:ext cx="576064" cy="3840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83568" y="544522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94230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FloorPlan &amp;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7" y="2132856"/>
            <a:ext cx="6059039" cy="38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2855728" y="2132856"/>
            <a:ext cx="2500603" cy="10170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50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28800"/>
            <a:ext cx="4725819" cy="452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1613" y="3391880"/>
            <a:ext cx="4064131" cy="274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220482" y="5867535"/>
            <a:ext cx="681338" cy="2720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339809" y="5635554"/>
            <a:ext cx="681338" cy="2720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64669" y="1034595"/>
            <a:ext cx="406413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因為讀檔的設定繁雜，如果跟先前的設定一樣的話，</a:t>
            </a:r>
            <a:r>
              <a:rPr lang="zh-TW" altLang="en-US" sz="2000" noProof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可以</a:t>
            </a:r>
            <a:r>
              <a:rPr lang="en-US" altLang="zh-TW" sz="2000" noProof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load</a:t>
            </a:r>
            <a:r>
              <a:rPr lang="zh-TW" altLang="en-US" sz="2000" noProof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先前存的</a:t>
            </a:r>
            <a:r>
              <a:rPr lang="en-US" altLang="zh-TW" sz="2000" noProof="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.conf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</a:t>
            </a:r>
            <a:r>
              <a:rPr lang="en-US" altLang="zh-TW" sz="2000" b="1" dirty="0">
                <a:solidFill>
                  <a:srgbClr val="FFFF00"/>
                </a:solidFill>
              </a:rPr>
              <a:t>(</a:t>
            </a:r>
            <a:r>
              <a:rPr lang="zh-TW" altLang="en-US" sz="2000" b="1" dirty="0">
                <a:solidFill>
                  <a:srgbClr val="FFFF00"/>
                </a:solidFill>
              </a:rPr>
              <a:t>新版的為</a:t>
            </a:r>
            <a:r>
              <a:rPr lang="en-US" altLang="zh-TW" sz="2000" b="1" dirty="0">
                <a:solidFill>
                  <a:srgbClr val="FFFF00"/>
                </a:solidFill>
              </a:rPr>
              <a:t>”.</a:t>
            </a:r>
            <a:r>
              <a:rPr lang="en-US" altLang="zh-TW" sz="2000" b="1" dirty="0" err="1">
                <a:solidFill>
                  <a:srgbClr val="FFFF00"/>
                </a:solidFill>
              </a:rPr>
              <a:t>glabals</a:t>
            </a:r>
            <a:r>
              <a:rPr lang="en-US" altLang="zh-TW" sz="2000" b="1" dirty="0">
                <a:solidFill>
                  <a:srgbClr val="FFFF00"/>
                </a:solidFill>
              </a:rPr>
              <a:t>”)</a:t>
            </a:r>
            <a:r>
              <a:rPr lang="zh-TW" altLang="en-US" sz="20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，就可以完成所有設定</a:t>
            </a:r>
            <a:endParaRPr lang="en-US" altLang="zh-TW" sz="2000" b="1" i="1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51</a:t>
            </a:fld>
            <a:endParaRPr lang="fr-FR" altLang="zh-TW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79" y="1744283"/>
            <a:ext cx="6114387" cy="425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9D4022-4A89-4505-B29E-AB2854C9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988073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4BDE72-24B3-4275-9BF1-2A513065A767}"/>
              </a:ext>
            </a:extLst>
          </p:cNvPr>
          <p:cNvSpPr/>
          <p:nvPr/>
        </p:nvSpPr>
        <p:spPr>
          <a:xfrm>
            <a:off x="3131840" y="988073"/>
            <a:ext cx="432048" cy="42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E5B1FBD-BD5F-42DA-848A-C15BD2FEBC5F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71800" y="1412635"/>
            <a:ext cx="576064" cy="2880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Net Connections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52</a:t>
            </a:fld>
            <a:endParaRPr lang="fr-FR" altLang="zh-TW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218424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896"/>
            <a:ext cx="4760656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3218" y="2504864"/>
            <a:ext cx="4778062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2719062" y="3628188"/>
            <a:ext cx="43204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1979712" y="4941168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2466797" y="5187279"/>
            <a:ext cx="43204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180997" y="5847927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99792" y="328498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19672" y="479715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915816" y="501317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771800" y="580526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55576" y="292494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00192" y="328498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6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6283018" y="3619736"/>
            <a:ext cx="43204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044141" y="5184912"/>
            <a:ext cx="432048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444208" y="501317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7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5803574" y="5849211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6394377" y="580654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8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355976" y="2996952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9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4308917" y="6205870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5156786" y="6183760"/>
            <a:ext cx="64807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5292080" y="638132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10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499992" y="638132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9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78161" y="1016494"/>
            <a:ext cx="705610" cy="39628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251520" y="1484784"/>
            <a:ext cx="2016224" cy="2507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向右箭號 32"/>
          <p:cNvSpPr/>
          <p:nvPr/>
        </p:nvSpPr>
        <p:spPr>
          <a:xfrm rot="2727593">
            <a:off x="2414311" y="2135407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3429000"/>
            <a:ext cx="399664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7281527" y="6500189"/>
            <a:ext cx="621069" cy="2070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308278"/>
            <a:ext cx="5170948" cy="32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158010" y="2060848"/>
            <a:ext cx="5422102" cy="252877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Net Connections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53</a:t>
            </a:fld>
            <a:endParaRPr lang="fr-FR" altLang="zh-TW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7272" y="4454463"/>
            <a:ext cx="446449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solidFill>
                  <a:srgbClr val="FFC000"/>
                </a:solidFill>
                <a:latin typeface="標楷體" pitchFamily="65" charset="-120"/>
                <a:ea typeface="標楷體" pitchFamily="65" charset="-120"/>
              </a:rPr>
              <a:t>這些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Warning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訊息是說某些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cell pin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連到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1’b1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或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1’b0 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，但還沒設定要怎麼連到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Power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或</a:t>
            </a:r>
            <a:r>
              <a:rPr lang="en-US" altLang="zh-TW" sz="2000" dirty="0" err="1">
                <a:solidFill>
                  <a:srgbClr val="FFC000"/>
                </a:solidFill>
                <a:latin typeface="+mj-lt"/>
                <a:ea typeface="標楷體" pitchFamily="65" charset="-120"/>
              </a:rPr>
              <a:t>Gound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 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，後面的步驟會加入</a:t>
            </a:r>
            <a:r>
              <a:rPr lang="en-US" altLang="zh-TW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Tie high/low</a:t>
            </a:r>
            <a:r>
              <a:rPr lang="zh-TW" altLang="en-US" sz="2000" dirty="0">
                <a:solidFill>
                  <a:srgbClr val="FFC000"/>
                </a:solidFill>
                <a:latin typeface="+mj-lt"/>
                <a:ea typeface="標楷體" pitchFamily="65" charset="-120"/>
              </a:rPr>
              <a:t>解決</a:t>
            </a:r>
            <a:endParaRPr lang="en-US" altLang="zh-TW" sz="2000" dirty="0">
              <a:solidFill>
                <a:srgbClr val="FFC000"/>
              </a:solidFill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Scan Chain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54</a:t>
            </a:fld>
            <a:endParaRPr lang="fr-FR" altLang="zh-TW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2965386"/>
            <a:ext cx="5688632" cy="354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1043608" y="5373216"/>
            <a:ext cx="6480720" cy="12241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835" y="79919"/>
            <a:ext cx="5112568" cy="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052736"/>
            <a:ext cx="770485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2000" dirty="0"/>
              <a:t>Terminal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輸入下面兩行指令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</a:rPr>
              <a:t>innovus &gt; </a:t>
            </a:r>
            <a:r>
              <a:rPr lang="en-US" altLang="zh-TW" sz="2000" dirty="0" err="1">
                <a:latin typeface="Times New Roman" panose="02020603050405020304" pitchFamily="18" charset="0"/>
              </a:rPr>
              <a:t>specifyScanChain</a:t>
            </a:r>
            <a:r>
              <a:rPr lang="en-US" altLang="zh-TW" sz="2000" dirty="0">
                <a:latin typeface="Times New Roman" panose="02020603050405020304" pitchFamily="18" charset="0"/>
              </a:rPr>
              <a:t> scan1 -start</a:t>
            </a:r>
            <a:r>
              <a:rPr lang="zh-TW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</a:rPr>
              <a:t>ipad_SCAN_IN</a:t>
            </a:r>
            <a:r>
              <a:rPr lang="en-US" altLang="zh-TW" sz="2000" dirty="0">
                <a:latin typeface="Times New Roman" panose="02020603050405020304" pitchFamily="18" charset="0"/>
              </a:rPr>
              <a:t>/C -stop </a:t>
            </a:r>
            <a:r>
              <a:rPr lang="en-US" altLang="zh-TW" sz="2000" dirty="0" err="1">
                <a:latin typeface="Times New Roman" panose="02020603050405020304" pitchFamily="18" charset="0"/>
              </a:rPr>
              <a:t>opad_SCAN_OUT</a:t>
            </a:r>
            <a:r>
              <a:rPr lang="en-US" altLang="zh-TW" sz="2000" dirty="0">
                <a:latin typeface="Times New Roman" panose="02020603050405020304" pitchFamily="18" charset="0"/>
              </a:rPr>
              <a:t>/I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</a:rPr>
              <a:t>innovus &gt; </a:t>
            </a:r>
            <a:r>
              <a:rPr lang="en-US" altLang="zh-TW" sz="2000" dirty="0" err="1">
                <a:latin typeface="Times New Roman" panose="02020603050405020304" pitchFamily="18" charset="0"/>
              </a:rPr>
              <a:t>scantrace</a:t>
            </a:r>
            <a:endParaRPr lang="en-US" altLang="zh-TW" sz="20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019175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Floorplan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55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4232105" y="1862068"/>
            <a:ext cx="145374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047265"/>
            <a:ext cx="2338400" cy="1000939"/>
          </a:xfrm>
          <a:prstGeom prst="rect">
            <a:avLst/>
          </a:prstGeom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Specify Floorplan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56</a:t>
            </a:fld>
            <a:endParaRPr lang="fr-FR" altLang="zh-TW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515" y="1196752"/>
            <a:ext cx="219452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124744"/>
            <a:ext cx="5400600" cy="559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93982" y="1151660"/>
            <a:ext cx="70561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258515" y="1484784"/>
            <a:ext cx="2187389" cy="2056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7725422" y="2420887"/>
            <a:ext cx="559892" cy="2575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7522368" y="2743336"/>
            <a:ext cx="808650" cy="2575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702820" y="4738126"/>
            <a:ext cx="3773025" cy="58517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018387" y="6302017"/>
            <a:ext cx="808650" cy="3282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1085431" y="6063962"/>
            <a:ext cx="233840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要調整到</a:t>
            </a:r>
            <a:r>
              <a:rPr lang="en-US" altLang="zh-TW" sz="20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pad</a:t>
            </a:r>
            <a:r>
              <a:rPr lang="zh-TW" altLang="en-US" sz="20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之間的距離大於</a:t>
            </a:r>
            <a:r>
              <a:rPr lang="en-US" altLang="zh-TW" sz="20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12um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1763688" y="5733256"/>
            <a:ext cx="576064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向右箭號 17"/>
          <p:cNvSpPr/>
          <p:nvPr/>
        </p:nvSpPr>
        <p:spPr>
          <a:xfrm>
            <a:off x="2843808" y="306896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948264" y="2975045"/>
            <a:ext cx="561662" cy="30993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5176652" y="3386606"/>
            <a:ext cx="2001428" cy="9802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除了</a:t>
            </a:r>
            <a:r>
              <a:rPr lang="en-US" altLang="zh-TW" sz="1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Ratio</a:t>
            </a:r>
            <a:r>
              <a:rPr lang="zh-TW" altLang="en-US" sz="1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要定為</a:t>
            </a:r>
            <a:r>
              <a:rPr lang="en-US" altLang="zh-TW" sz="1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sz="14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之外，其餘五個數值皆為參考數據，應依照晶片的大小需求來做決定</a:t>
            </a:r>
            <a:endParaRPr lang="en-US" altLang="zh-TW" sz="14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6948264" y="4221088"/>
            <a:ext cx="432048" cy="43204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Specify Floorplan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57</a:t>
            </a:fld>
            <a:endParaRPr lang="fr-FR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群組 1"/>
          <p:cNvGrpSpPr/>
          <p:nvPr/>
        </p:nvGrpSpPr>
        <p:grpSpPr>
          <a:xfrm>
            <a:off x="2093114" y="1443544"/>
            <a:ext cx="4979997" cy="4935992"/>
            <a:chOff x="1829973" y="1484784"/>
            <a:chExt cx="4979997" cy="4935992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29973" y="1484784"/>
              <a:ext cx="4979997" cy="4935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3923928" y="3768114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lang="zh-TW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Automatic Floorplan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58</a:t>
            </a:fld>
            <a:endParaRPr lang="fr-FR" altLang="zh-TW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973" y="1844824"/>
            <a:ext cx="4005614" cy="370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5390" y="1844824"/>
            <a:ext cx="2454311" cy="37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588973" y="1844824"/>
            <a:ext cx="59865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821221" y="2564904"/>
            <a:ext cx="1750779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5148064" y="350100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940152" y="5254352"/>
            <a:ext cx="57606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Run Placement in Floorplan Mode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59</a:t>
            </a:fld>
            <a:endParaRPr lang="fr-FR" altLang="zh-TW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89" y="1196752"/>
            <a:ext cx="1843847" cy="43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2509572"/>
            <a:ext cx="5976664" cy="209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598112" y="1196752"/>
            <a:ext cx="517504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83568" y="2276872"/>
            <a:ext cx="1800200" cy="3044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444208" y="2852936"/>
            <a:ext cx="252028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203848" y="4149080"/>
            <a:ext cx="76693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2667135" y="341358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線單箭頭接點 11"/>
          <p:cNvCxnSpPr/>
          <p:nvPr/>
        </p:nvCxnSpPr>
        <p:spPr>
          <a:xfrm flipH="1" flipV="1">
            <a:off x="7524328" y="2060848"/>
            <a:ext cx="144016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6660232" y="1556792"/>
            <a:ext cx="187220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將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cell</a:t>
            </a: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做粗略擺放</a:t>
            </a:r>
            <a:endParaRPr lang="en-US" altLang="zh-TW" sz="1600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IO, P/G Placement &amp;</a:t>
            </a:r>
            <a:b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specify Floorpan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</a:t>
            </a:fld>
            <a:endParaRPr lang="fr-FR" altLang="zh-TW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564904"/>
            <a:ext cx="3576159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636912"/>
            <a:ext cx="3691332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向右箭號 7"/>
          <p:cNvSpPr/>
          <p:nvPr/>
        </p:nvSpPr>
        <p:spPr>
          <a:xfrm>
            <a:off x="4211960" y="422108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2008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利用</a:t>
            </a: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IO Constraints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來實現晶片</a:t>
            </a: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IO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位置的擺放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 決定晶片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core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與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Power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ring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的大小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Physical View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60</a:t>
            </a:fld>
            <a:endParaRPr lang="fr-FR" altLang="zh-TW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7744" y="1631245"/>
            <a:ext cx="4968552" cy="491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26876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1115616" y="1268760"/>
            <a:ext cx="504056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2"/>
          <p:cNvSpPr txBox="1">
            <a:spLocks noChangeArrowheads="1"/>
          </p:cNvSpPr>
          <p:nvPr/>
        </p:nvSpPr>
        <p:spPr bwMode="auto">
          <a:xfrm>
            <a:off x="179512" y="1916832"/>
            <a:ext cx="2016224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dirty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切換到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Physical View</a:t>
            </a:r>
            <a:r>
              <a:rPr lang="zh-TW" altLang="en-US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，應該可以看到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cell</a:t>
            </a:r>
            <a:r>
              <a:rPr lang="zh-TW" altLang="en-US" sz="1600" dirty="0">
                <a:solidFill>
                  <a:srgbClr val="FF0000"/>
                </a:solidFill>
                <a:latin typeface="+mj-lt"/>
                <a:ea typeface="標楷體" pitchFamily="65" charset="-120"/>
              </a:rPr>
              <a:t>被擺進晶片內部</a:t>
            </a:r>
            <a:endParaRPr lang="en-US" altLang="zh-TW" sz="1600" dirty="0">
              <a:solidFill>
                <a:srgbClr val="FF0000"/>
              </a:solidFill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123950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61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5724128" y="5248784"/>
            <a:ext cx="133447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>
                <a:solidFill>
                  <a:prstClr val="white"/>
                </a:solidFill>
              </a:rPr>
              <a:pPr/>
              <a:t>62</a:t>
            </a:fld>
            <a:endParaRPr lang="fr-FR" altLang="zh-TW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3568" y="1052736"/>
            <a:ext cx="770485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在</a:t>
            </a:r>
            <a:r>
              <a:rPr lang="en-US" altLang="zh-TW" sz="2000" dirty="0"/>
              <a:t>Terminal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輸入下面指令</a:t>
            </a:r>
            <a:endParaRPr lang="en-US" altLang="zh-TW" sz="2000" dirty="0"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</a:rPr>
              <a:t>innovus &gt; createBasicPathGroups -expanded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2000" dirty="0">
              <a:latin typeface="+mj-lt"/>
              <a:ea typeface="標楷體" pitchFamily="65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83568" y="2166831"/>
            <a:ext cx="8246667" cy="2232248"/>
            <a:chOff x="827583" y="2166831"/>
            <a:chExt cx="8246667" cy="2232248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7584" y="2166831"/>
              <a:ext cx="4615835" cy="2232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67944" y="2166831"/>
              <a:ext cx="5006306" cy="2232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矩形 1"/>
            <p:cNvSpPr/>
            <p:nvPr/>
          </p:nvSpPr>
          <p:spPr>
            <a:xfrm>
              <a:off x="827583" y="2540360"/>
              <a:ext cx="2307917" cy="64807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067944" y="2864396"/>
              <a:ext cx="3600400" cy="135669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/>
            <p:cNvCxnSpPr>
              <a:stCxn id="2" idx="3"/>
              <a:endCxn id="3" idx="1"/>
            </p:cNvCxnSpPr>
            <p:nvPr/>
          </p:nvCxnSpPr>
          <p:spPr>
            <a:xfrm>
              <a:off x="3135500" y="2864396"/>
              <a:ext cx="932444" cy="678346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25014" y="4509120"/>
            <a:ext cx="756341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因為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Innovus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預設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Report Timing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顯示的項目不完整，因此需要先下指令增加所需參數項目。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  </a:t>
            </a:r>
            <a:endParaRPr lang="en-US" altLang="zh-TW" sz="2000" b="1" i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5576" y="5836622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延遲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0.068ns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1416228" y="2818706"/>
            <a:ext cx="432048" cy="3012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076056" y="3501008"/>
            <a:ext cx="648073" cy="2225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923929" y="5836622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經最佳化後提前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0.012ns</a:t>
            </a:r>
            <a:r>
              <a: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就已經將資料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ready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17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63</a:t>
            </a:fld>
            <a:endParaRPr lang="fr-FR" altLang="zh-TW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3" b="4077"/>
          <a:stretch/>
        </p:blipFill>
        <p:spPr bwMode="auto">
          <a:xfrm>
            <a:off x="343467" y="1052736"/>
            <a:ext cx="1780261" cy="214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57" y="3429000"/>
            <a:ext cx="3324631" cy="31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96"/>
          <a:stretch/>
        </p:blipFill>
        <p:spPr bwMode="auto">
          <a:xfrm>
            <a:off x="4047163" y="1052736"/>
            <a:ext cx="464258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3398865"/>
            <a:ext cx="3096344" cy="303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323528" y="1988840"/>
            <a:ext cx="1842360" cy="238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1244708" y="4324469"/>
            <a:ext cx="525471" cy="1846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608991" y="6276256"/>
            <a:ext cx="650641" cy="2289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向右箭號 9"/>
          <p:cNvSpPr/>
          <p:nvPr/>
        </p:nvSpPr>
        <p:spPr>
          <a:xfrm rot="5400000">
            <a:off x="1187624" y="314096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9678789">
            <a:off x="3487933" y="296589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211960" y="486916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093558" y="2227774"/>
            <a:ext cx="4438882" cy="2246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線單箭頭接點 14"/>
          <p:cNvCxnSpPr/>
          <p:nvPr/>
        </p:nvCxnSpPr>
        <p:spPr>
          <a:xfrm>
            <a:off x="1626163" y="4509120"/>
            <a:ext cx="144016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1547664" y="4869160"/>
            <a:ext cx="187220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做</a:t>
            </a:r>
            <a:r>
              <a:rPr lang="en-US" altLang="zh-TW" sz="1600" dirty="0">
                <a:solidFill>
                  <a:schemeClr val="bg1"/>
                </a:solidFill>
                <a:latin typeface="+mj-lt"/>
                <a:ea typeface="標楷體" pitchFamily="65" charset="-120"/>
              </a:rPr>
              <a:t>Clock Tree </a:t>
            </a:r>
            <a:r>
              <a:rPr lang="zh-TW" altLang="en-US" sz="16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之前</a:t>
            </a:r>
            <a:endParaRPr lang="en-US" altLang="zh-TW" sz="16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5868144" y="6519446"/>
            <a:ext cx="187220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呼叫</a:t>
            </a:r>
            <a:r>
              <a:rPr lang="en-US" altLang="zh-TW" sz="1600" dirty="0">
                <a:latin typeface="+mj-lt"/>
                <a:ea typeface="標楷體" pitchFamily="65" charset="-120"/>
              </a:rPr>
              <a:t>Trial Route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17C51D0-7613-4A95-B14E-C3DC2BACBD59}" type="slidenum">
              <a:rPr lang="zh-TW" altLang="fr-FR" smtClean="0"/>
              <a:pPr/>
              <a:t>64</a:t>
            </a:fld>
            <a:endParaRPr lang="fr-FR" altLang="zh-TW"/>
          </a:p>
        </p:txBody>
      </p:sp>
      <p:grpSp>
        <p:nvGrpSpPr>
          <p:cNvPr id="2" name="群組 1"/>
          <p:cNvGrpSpPr/>
          <p:nvPr/>
        </p:nvGrpSpPr>
        <p:grpSpPr>
          <a:xfrm>
            <a:off x="1665238" y="4246307"/>
            <a:ext cx="1932651" cy="1143258"/>
            <a:chOff x="179512" y="1425324"/>
            <a:chExt cx="2148677" cy="1271048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9512" y="1425324"/>
              <a:ext cx="2148677" cy="1271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圓角矩形 7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sp>
        <p:nvSpPr>
          <p:cNvPr id="11" name="向右箭號 10"/>
          <p:cNvSpPr/>
          <p:nvPr/>
        </p:nvSpPr>
        <p:spPr>
          <a:xfrm rot="5400000">
            <a:off x="2431708" y="3600220"/>
            <a:ext cx="345342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向右箭號 10">
            <a:extLst>
              <a:ext uri="{FF2B5EF4-FFF2-40B4-BE49-F238E27FC236}">
                <a16:creationId xmlns:a16="http://schemas.microsoft.com/office/drawing/2014/main" id="{B6D50C0A-AD9A-4D24-9BBF-C9DBF0E6A497}"/>
              </a:ext>
            </a:extLst>
          </p:cNvPr>
          <p:cNvSpPr/>
          <p:nvPr/>
        </p:nvSpPr>
        <p:spPr>
          <a:xfrm>
            <a:off x="4077891" y="4652202"/>
            <a:ext cx="373828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71098A0-553F-4941-A889-D1D9FE0BCDB0}"/>
              </a:ext>
            </a:extLst>
          </p:cNvPr>
          <p:cNvGrpSpPr/>
          <p:nvPr/>
        </p:nvGrpSpPr>
        <p:grpSpPr>
          <a:xfrm>
            <a:off x="4767311" y="3602753"/>
            <a:ext cx="3282281" cy="2605503"/>
            <a:chOff x="4981481" y="2884875"/>
            <a:chExt cx="3282281" cy="2605503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64490" y="2884875"/>
              <a:ext cx="2999272" cy="2188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圓角矩形 8"/>
            <p:cNvSpPr/>
            <p:nvPr/>
          </p:nvSpPr>
          <p:spPr>
            <a:xfrm>
              <a:off x="5282540" y="3219973"/>
              <a:ext cx="597092" cy="19903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350658" y="4343655"/>
              <a:ext cx="765708" cy="19903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264490" y="4816842"/>
              <a:ext cx="531998" cy="199031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F15C78D-4E77-4EFD-BF01-620634581A11}"/>
                </a:ext>
              </a:extLst>
            </p:cNvPr>
            <p:cNvSpPr txBox="1"/>
            <p:nvPr/>
          </p:nvSpPr>
          <p:spPr>
            <a:xfrm>
              <a:off x="4981481" y="3134822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1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11587B9-8523-48FB-A25B-418219C67F86}"/>
                </a:ext>
              </a:extLst>
            </p:cNvPr>
            <p:cNvSpPr txBox="1"/>
            <p:nvPr/>
          </p:nvSpPr>
          <p:spPr>
            <a:xfrm>
              <a:off x="4993130" y="4252597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2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CA42AB6-F99B-4A1D-8CB1-C3CE514AD62B}"/>
                </a:ext>
              </a:extLst>
            </p:cNvPr>
            <p:cNvSpPr txBox="1"/>
            <p:nvPr/>
          </p:nvSpPr>
          <p:spPr>
            <a:xfrm>
              <a:off x="5402073" y="5121046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Kozuka Mincho Pro H" pitchFamily="18" charset="-128"/>
                  <a:ea typeface="Kozuka Mincho Pro H" pitchFamily="18" charset="-128"/>
                </a:rPr>
                <a:t>3</a:t>
              </a:r>
              <a:endParaRPr lang="zh-TW" altLang="en-US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FF7B2B-BC45-4E55-8D1B-8BF07599B259}"/>
              </a:ext>
            </a:extLst>
          </p:cNvPr>
          <p:cNvSpPr txBox="1"/>
          <p:nvPr/>
        </p:nvSpPr>
        <p:spPr>
          <a:xfrm>
            <a:off x="937817" y="1897404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先在終端機輸入以下指令</a:t>
            </a:r>
            <a:endParaRPr lang="fr-FR" altLang="zh-TW" b="1" dirty="0">
              <a:solidFill>
                <a:srgbClr val="FFC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fr-FR" altLang="zh-TW" b="1" dirty="0">
                <a:solidFill>
                  <a:srgbClr val="FF0000"/>
                </a:solidFill>
              </a:rPr>
              <a:t>setPlaceMode -place_design_floorplan_mode false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0C2E49-0BE9-48C4-85C3-9B330C72DEFF}"/>
              </a:ext>
            </a:extLst>
          </p:cNvPr>
          <p:cNvSpPr txBox="1"/>
          <p:nvPr/>
        </p:nvSpPr>
        <p:spPr>
          <a:xfrm>
            <a:off x="2944310" y="605365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做完的結果請參考下一頁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ppt)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60E39F8-E865-4FBF-AC48-7B23109C4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17" y="2603569"/>
            <a:ext cx="45815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65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0D51F827-BD6D-49F1-AAAD-D0C68F4A323F}"/>
              </a:ext>
            </a:extLst>
          </p:cNvPr>
          <p:cNvGrpSpPr/>
          <p:nvPr/>
        </p:nvGrpSpPr>
        <p:grpSpPr>
          <a:xfrm>
            <a:off x="125004" y="1106987"/>
            <a:ext cx="4095542" cy="2970086"/>
            <a:chOff x="251520" y="3487462"/>
            <a:chExt cx="4366478" cy="3166569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E246588D-A99A-4313-9C97-06A0E80C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7530" y="3487462"/>
              <a:ext cx="4340468" cy="3166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圓角矩形 8">
              <a:extLst>
                <a:ext uri="{FF2B5EF4-FFF2-40B4-BE49-F238E27FC236}">
                  <a16:creationId xmlns:a16="http://schemas.microsoft.com/office/drawing/2014/main" id="{9E4B508B-A59F-42E4-9581-7C705EAC5227}"/>
                </a:ext>
              </a:extLst>
            </p:cNvPr>
            <p:cNvSpPr/>
            <p:nvPr/>
          </p:nvSpPr>
          <p:spPr>
            <a:xfrm>
              <a:off x="303651" y="3972407"/>
              <a:ext cx="86409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32" name="圓角矩形 9">
              <a:extLst>
                <a:ext uri="{FF2B5EF4-FFF2-40B4-BE49-F238E27FC236}">
                  <a16:creationId xmlns:a16="http://schemas.microsoft.com/office/drawing/2014/main" id="{3E161AD6-B89F-4044-AFA3-AF0BECC64130}"/>
                </a:ext>
              </a:extLst>
            </p:cNvPr>
            <p:cNvSpPr/>
            <p:nvPr/>
          </p:nvSpPr>
          <p:spPr>
            <a:xfrm>
              <a:off x="402230" y="5651536"/>
              <a:ext cx="1108112" cy="23506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33" name="圓角矩形 12">
              <a:extLst>
                <a:ext uri="{FF2B5EF4-FFF2-40B4-BE49-F238E27FC236}">
                  <a16:creationId xmlns:a16="http://schemas.microsoft.com/office/drawing/2014/main" id="{8F9BF50C-835E-47BD-BF08-627F90229877}"/>
                </a:ext>
              </a:extLst>
            </p:cNvPr>
            <p:cNvSpPr/>
            <p:nvPr/>
          </p:nvSpPr>
          <p:spPr>
            <a:xfrm>
              <a:off x="251520" y="6274634"/>
              <a:ext cx="792088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0CE40BEF-2CB4-4678-A458-5C0E3F67E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53"/>
          <a:stretch/>
        </p:blipFill>
        <p:spPr bwMode="auto">
          <a:xfrm>
            <a:off x="4923456" y="1593663"/>
            <a:ext cx="4169208" cy="2127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向右箭號 10">
            <a:extLst>
              <a:ext uri="{FF2B5EF4-FFF2-40B4-BE49-F238E27FC236}">
                <a16:creationId xmlns:a16="http://schemas.microsoft.com/office/drawing/2014/main" id="{73302854-3222-4917-8968-85EC48559C2F}"/>
              </a:ext>
            </a:extLst>
          </p:cNvPr>
          <p:cNvSpPr/>
          <p:nvPr/>
        </p:nvSpPr>
        <p:spPr>
          <a:xfrm>
            <a:off x="4417649" y="2524473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5D27DAFB-C6E3-4BC5-9359-7141BC1ED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470" y="4384768"/>
            <a:ext cx="7146438" cy="175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noProof="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如果最佳化後</a:t>
            </a:r>
            <a:r>
              <a:rPr lang="en-US" altLang="zh-TW" dirty="0">
                <a:latin typeface="+mj-lt"/>
                <a:ea typeface="標楷體" pitchFamily="65" charset="-120"/>
              </a:rPr>
              <a:t>Slack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還是沒有變為正數，可再做二至三次直到無法再修正為止，此時如果</a:t>
            </a:r>
            <a:r>
              <a:rPr lang="en-US" altLang="zh-TW" dirty="0">
                <a:latin typeface="+mj-lt"/>
                <a:ea typeface="標楷體" pitchFamily="65" charset="-120"/>
              </a:rPr>
              <a:t>Slack</a:t>
            </a:r>
            <a:r>
              <a:rPr lang="zh-TW" altLang="en-US" dirty="0">
                <a:latin typeface="+mj-lt"/>
                <a:ea typeface="標楷體" pitchFamily="65" charset="-120"/>
              </a:rPr>
              <a:t>還是負數，則將進行下頁投影片所介紹的</a:t>
            </a:r>
            <a:r>
              <a:rPr lang="en-US" altLang="zh-TW" dirty="0">
                <a:latin typeface="+mj-lt"/>
                <a:ea typeface="標楷體" pitchFamily="65" charset="-120"/>
              </a:rPr>
              <a:t>Timing</a:t>
            </a:r>
            <a:r>
              <a:rPr lang="zh-TW" altLang="en-US" dirty="0">
                <a:latin typeface="+mj-lt"/>
                <a:ea typeface="標楷體" pitchFamily="65" charset="-120"/>
              </a:rPr>
              <a:t>分析，知道哪裡的</a:t>
            </a:r>
            <a:r>
              <a:rPr lang="en-US" altLang="zh-TW" dirty="0">
                <a:latin typeface="+mj-lt"/>
                <a:ea typeface="標楷體" pitchFamily="65" charset="-120"/>
              </a:rPr>
              <a:t>Delay</a:t>
            </a:r>
            <a:r>
              <a:rPr lang="zh-TW" altLang="en-US" dirty="0">
                <a:latin typeface="+mj-lt"/>
                <a:ea typeface="標楷體" pitchFamily="65" charset="-120"/>
              </a:rPr>
              <a:t>最為嚴重，並回去修改</a:t>
            </a:r>
            <a:r>
              <a:rPr lang="zh-TW" altLang="en-US" dirty="0">
                <a:ea typeface="標楷體" pitchFamily="65" charset="-120"/>
              </a:rPr>
              <a:t>合成步驟或是</a:t>
            </a:r>
            <a:r>
              <a:rPr lang="en-US" altLang="zh-TW" dirty="0" err="1">
                <a:latin typeface="+mj-lt"/>
                <a:ea typeface="標楷體" pitchFamily="65" charset="-120"/>
              </a:rPr>
              <a:t>verilog</a:t>
            </a:r>
            <a:r>
              <a:rPr lang="en-US" altLang="zh-TW" dirty="0">
                <a:latin typeface="+mj-lt"/>
                <a:ea typeface="標楷體" pitchFamily="65" charset="-120"/>
              </a:rPr>
              <a:t> code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D076133-229E-45B2-B16F-A47B7A08ACAB}"/>
              </a:ext>
            </a:extLst>
          </p:cNvPr>
          <p:cNvSpPr/>
          <p:nvPr/>
        </p:nvSpPr>
        <p:spPr>
          <a:xfrm>
            <a:off x="5480598" y="2708920"/>
            <a:ext cx="3511463" cy="175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9452D0A-684C-45EB-9AC7-A1341076A007}"/>
              </a:ext>
            </a:extLst>
          </p:cNvPr>
          <p:cNvCxnSpPr>
            <a:cxnSpLocks/>
          </p:cNvCxnSpPr>
          <p:nvPr/>
        </p:nvCxnSpPr>
        <p:spPr>
          <a:xfrm flipH="1">
            <a:off x="5212770" y="2913817"/>
            <a:ext cx="1340430" cy="1470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44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Debug timing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66</a:t>
            </a:fld>
            <a:endParaRPr lang="fr-FR" altLang="zh-TW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524" y="1333992"/>
            <a:ext cx="3969204" cy="202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7"/>
          <a:stretch/>
        </p:blipFill>
        <p:spPr bwMode="auto">
          <a:xfrm>
            <a:off x="539552" y="3789040"/>
            <a:ext cx="3101876" cy="301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0295" y="4149080"/>
            <a:ext cx="417083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向右箭號 7"/>
          <p:cNvSpPr/>
          <p:nvPr/>
        </p:nvSpPr>
        <p:spPr>
          <a:xfrm>
            <a:off x="3419872" y="508518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860032" y="5996069"/>
            <a:ext cx="1152128" cy="4572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16834" y="5844817"/>
            <a:ext cx="1938942" cy="3132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圓角矩形 13"/>
          <p:cNvSpPr/>
          <p:nvPr/>
        </p:nvSpPr>
        <p:spPr>
          <a:xfrm>
            <a:off x="616834" y="2348879"/>
            <a:ext cx="3811150" cy="2068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148064" y="1196752"/>
            <a:ext cx="367240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當</a:t>
            </a:r>
            <a:r>
              <a:rPr lang="en-US" altLang="zh-TW" dirty="0">
                <a:latin typeface="+mj-lt"/>
                <a:ea typeface="標楷體" pitchFamily="65" charset="-120"/>
              </a:rPr>
              <a:t>Slack</a:t>
            </a:r>
            <a:r>
              <a:rPr lang="zh-TW" altLang="en-US" dirty="0">
                <a:latin typeface="+mj-lt"/>
                <a:ea typeface="標楷體" pitchFamily="65" charset="-120"/>
              </a:rPr>
              <a:t>為負且無法再利用最佳化修正時，此時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使用</a:t>
            </a:r>
            <a:r>
              <a:rPr lang="en-US" altLang="zh-TW" dirty="0">
                <a:latin typeface="+mj-lt"/>
                <a:ea typeface="標楷體" pitchFamily="65" charset="-120"/>
              </a:rPr>
              <a:t>Debug Timing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來尋找</a:t>
            </a:r>
            <a:r>
              <a:rPr lang="en-US" altLang="zh-TW" dirty="0">
                <a:latin typeface="+mj-lt"/>
                <a:ea typeface="標楷體" pitchFamily="65" charset="-120"/>
              </a:rPr>
              <a:t>Delay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嚴重的</a:t>
            </a:r>
            <a:r>
              <a:rPr lang="en-US" altLang="zh-TW" dirty="0">
                <a:latin typeface="+mj-lt"/>
                <a:ea typeface="標楷體" pitchFamily="65" charset="-120"/>
              </a:rPr>
              <a:t>Path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，分析並解決</a:t>
            </a:r>
            <a:r>
              <a:rPr lang="en-US" altLang="zh-TW" dirty="0">
                <a:latin typeface="+mj-lt"/>
                <a:ea typeface="標楷體" pitchFamily="65" charset="-120"/>
              </a:rPr>
              <a:t>Timing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的問題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Debug timing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67</a:t>
            </a:fld>
            <a:endParaRPr lang="fr-FR" altLang="zh-TW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00" y="2780928"/>
            <a:ext cx="4588656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482" y="3192147"/>
            <a:ext cx="3660080" cy="324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1052736"/>
            <a:ext cx="218793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81" y="1052736"/>
            <a:ext cx="1176061" cy="1643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圓角矩形 12"/>
          <p:cNvSpPr/>
          <p:nvPr/>
        </p:nvSpPr>
        <p:spPr>
          <a:xfrm>
            <a:off x="3923928" y="3005663"/>
            <a:ext cx="373214" cy="2905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467544" y="1180825"/>
            <a:ext cx="1152128" cy="1599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1979712" y="170080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2699792" y="2492896"/>
            <a:ext cx="432048" cy="2412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452337" y="300748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47664" y="9087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339752" y="234888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01486" y="4625617"/>
            <a:ext cx="4558546" cy="7475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0" y="458112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4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4875266" y="533721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251520" y="5805263"/>
            <a:ext cx="4558546" cy="2160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3059832" y="60212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5.Double click</a:t>
            </a:r>
            <a:endParaRPr lang="zh-TW" altLang="en-US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1504257" y="5393094"/>
            <a:ext cx="1872208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dirty="0">
                <a:latin typeface="+mj-lt"/>
                <a:ea typeface="標楷體" pitchFamily="65" charset="-120"/>
              </a:rPr>
              <a:t>Delay</a:t>
            </a:r>
            <a:r>
              <a:rPr lang="zh-TW" altLang="en-US" sz="1600" dirty="0">
                <a:latin typeface="+mj-lt"/>
                <a:ea typeface="標楷體" pitchFamily="65" charset="-120"/>
              </a:rPr>
              <a:t>最嚴重的</a:t>
            </a:r>
            <a:r>
              <a:rPr lang="en-US" altLang="zh-TW" sz="1600" dirty="0">
                <a:latin typeface="+mj-lt"/>
                <a:ea typeface="標楷體" pitchFamily="65" charset="-120"/>
              </a:rPr>
              <a:t>Path</a:t>
            </a:r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29" name="直線單箭頭接點 28"/>
          <p:cNvCxnSpPr>
            <a:cxnSpLocks/>
          </p:cNvCxnSpPr>
          <p:nvPr/>
        </p:nvCxnSpPr>
        <p:spPr>
          <a:xfrm flipH="1">
            <a:off x="7308304" y="3100536"/>
            <a:ext cx="311696" cy="131402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300192" y="2420888"/>
            <a:ext cx="2232248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dirty="0">
                <a:latin typeface="+mj-lt"/>
                <a:ea typeface="標楷體" pitchFamily="65" charset="-120"/>
              </a:rPr>
              <a:t>分析此條</a:t>
            </a:r>
            <a:r>
              <a:rPr lang="en-US" altLang="zh-TW" sz="1600" dirty="0">
                <a:latin typeface="+mj-lt"/>
                <a:ea typeface="標楷體" pitchFamily="65" charset="-120"/>
              </a:rPr>
              <a:t>Path</a:t>
            </a:r>
            <a:r>
              <a:rPr lang="zh-TW" altLang="en-US" sz="1600" dirty="0">
                <a:latin typeface="+mj-lt"/>
                <a:ea typeface="標楷體" pitchFamily="65" charset="-120"/>
              </a:rPr>
              <a:t>的</a:t>
            </a:r>
            <a:r>
              <a:rPr lang="en-US" altLang="zh-TW" sz="1600" dirty="0">
                <a:latin typeface="+mj-lt"/>
                <a:ea typeface="標楷體" pitchFamily="65" charset="-120"/>
              </a:rPr>
              <a:t>Timing</a:t>
            </a:r>
            <a:r>
              <a:rPr lang="zh-TW" altLang="en-US" sz="1600" dirty="0">
                <a:latin typeface="+mj-lt"/>
                <a:ea typeface="標楷體" pitchFamily="65" charset="-120"/>
              </a:rPr>
              <a:t> </a:t>
            </a:r>
            <a:r>
              <a:rPr lang="en-US" altLang="zh-TW" sz="1600" dirty="0">
                <a:latin typeface="+mj-lt"/>
                <a:ea typeface="標楷體" pitchFamily="65" charset="-120"/>
              </a:rPr>
              <a:t>Delay</a:t>
            </a:r>
            <a:r>
              <a:rPr lang="zh-TW" altLang="en-US" sz="1600" dirty="0">
                <a:latin typeface="+mj-lt"/>
                <a:ea typeface="標楷體" pitchFamily="65" charset="-120"/>
              </a:rPr>
              <a:t>問題是出在哪裡</a:t>
            </a:r>
            <a:endParaRPr lang="en-US" altLang="zh-TW" sz="16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Debug timing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68</a:t>
            </a:fld>
            <a:endParaRPr lang="fr-FR" altLang="zh-TW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8"/>
          <a:stretch/>
        </p:blipFill>
        <p:spPr bwMode="auto">
          <a:xfrm>
            <a:off x="358615" y="2132855"/>
            <a:ext cx="2297871" cy="22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8974" y="2132856"/>
            <a:ext cx="500050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394" y="5013176"/>
            <a:ext cx="2664579" cy="150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404868" y="3645024"/>
            <a:ext cx="1646852" cy="2716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827584" y="6171637"/>
            <a:ext cx="758108" cy="33354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 rot="5400000">
            <a:off x="1260850" y="459187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3275856" y="55892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03648" y="1124744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這次實習最佳化後</a:t>
            </a:r>
            <a:r>
              <a:rPr lang="en-US" altLang="zh-TW" dirty="0">
                <a:latin typeface="+mj-lt"/>
                <a:ea typeface="標楷體" pitchFamily="65" charset="-120"/>
              </a:rPr>
              <a:t>Slack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應該都會是正的，當</a:t>
            </a:r>
            <a:r>
              <a:rPr lang="en-US" altLang="zh-TW" dirty="0">
                <a:latin typeface="+mj-lt"/>
                <a:ea typeface="標楷體" pitchFamily="65" charset="-120"/>
              </a:rPr>
              <a:t>Slack</a:t>
            </a:r>
            <a:r>
              <a:rPr lang="zh-TW" altLang="en-US" dirty="0">
                <a:latin typeface="+mj-lt"/>
                <a:ea typeface="標楷體" pitchFamily="65" charset="-120"/>
              </a:rPr>
              <a:t>為都為正時，此時</a:t>
            </a:r>
            <a:r>
              <a:rPr lang="en-US" altLang="zh-TW" dirty="0">
                <a:latin typeface="+mj-lt"/>
                <a:ea typeface="標楷體" pitchFamily="65" charset="-120"/>
              </a:rPr>
              <a:t>Path Histogram</a:t>
            </a:r>
            <a:r>
              <a:rPr lang="zh-TW" altLang="en-US" dirty="0">
                <a:latin typeface="+mj-lt"/>
                <a:ea typeface="標楷體" pitchFamily="65" charset="-120"/>
              </a:rPr>
              <a:t>就不會有紅色的</a:t>
            </a:r>
            <a:r>
              <a:rPr lang="en-US" altLang="zh-TW" dirty="0">
                <a:latin typeface="+mj-lt"/>
                <a:ea typeface="標楷體" pitchFamily="65" charset="-120"/>
              </a:rPr>
              <a:t>Failing path</a:t>
            </a:r>
            <a:r>
              <a:rPr lang="zh-TW" altLang="en-US" dirty="0">
                <a:latin typeface="+mj-lt"/>
                <a:ea typeface="標楷體" pitchFamily="65" charset="-120"/>
              </a:rPr>
              <a:t>存在，如此圖所示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Design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69</a:t>
            </a:fld>
            <a:endParaRPr lang="fr-FR" altLang="zh-TW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4286" y="2636912"/>
            <a:ext cx="4459751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628800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872007" y="2996952"/>
            <a:ext cx="2043809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243199" y="39176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702901" y="3294179"/>
            <a:ext cx="109323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922037" y="4593636"/>
            <a:ext cx="1093236" cy="3475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823916" y="5157192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到這邊我們將檔案存成</a:t>
            </a:r>
            <a:r>
              <a:rPr lang="en-US" altLang="zh-TW" dirty="0" err="1">
                <a:latin typeface="+mj-lt"/>
                <a:ea typeface="標楷體" pitchFamily="65" charset="-120"/>
              </a:rPr>
              <a:t>floorplan.enc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Floorplan &amp;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</a:t>
            </a:fld>
            <a:endParaRPr lang="fr-FR" altLang="zh-TW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780928"/>
            <a:ext cx="353656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780928"/>
            <a:ext cx="3617349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向右箭號 6"/>
          <p:cNvSpPr/>
          <p:nvPr/>
        </p:nvSpPr>
        <p:spPr>
          <a:xfrm>
            <a:off x="4355976" y="436510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2008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 User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由設計的概念決定</a:t>
            </a:r>
            <a:r>
              <a:rPr lang="en-US" altLang="zh-TW" sz="2000" noProof="0" dirty="0">
                <a:latin typeface="標楷體" pitchFamily="65" charset="-120"/>
                <a:ea typeface="標楷體" pitchFamily="65" charset="-120"/>
              </a:rPr>
              <a:t>module, hard IP, Soft IP, Ram</a:t>
            </a:r>
            <a:r>
              <a:rPr lang="zh-TW" altLang="en-US" sz="2000" noProof="0" dirty="0">
                <a:latin typeface="標楷體" pitchFamily="65" charset="-120"/>
                <a:ea typeface="標楷體" pitchFamily="65" charset="-120"/>
              </a:rPr>
              <a:t>等元件如何擺放才可以符合晶片所需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 依照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Floorplan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的結果將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cell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擺進</a:t>
            </a:r>
            <a:r>
              <a:rPr lang="en-US" altLang="zh-TW" sz="2000" dirty="0">
                <a:latin typeface="標楷體" pitchFamily="65" charset="-120"/>
                <a:ea typeface="標楷體" pitchFamily="65" charset="-120"/>
              </a:rPr>
              <a:t>core</a:t>
            </a: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裡面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1F6E9B-F223-4230-A297-D81E3914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32" y="2956533"/>
            <a:ext cx="4023536" cy="2520000"/>
          </a:xfrm>
          <a:prstGeom prst="rect">
            <a:avLst/>
          </a:prstGeom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Restore Design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7C51D0-7613-4A95-B14E-C3DC2BACBD59}" type="slidenum">
              <a:rPr kumimoji="0" lang="zh-TW" alt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fr-FR" altLang="zh-TW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628800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879963" y="2415457"/>
            <a:ext cx="2043809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243199" y="391764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076056" y="3610176"/>
            <a:ext cx="109323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873640" y="5016179"/>
            <a:ext cx="792088" cy="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202" y="77282"/>
            <a:ext cx="5112568" cy="2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63889" y="1388037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otlight MT Light"/>
                <a:ea typeface="標楷體" pitchFamily="65" charset="-120"/>
                <a:cs typeface="+mn-cs"/>
              </a:rPr>
              <a:t>  </a:t>
            </a:r>
            <a:r>
              <a:rPr lang="zh-TW" altLang="en-US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如果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otlight MT Light"/>
                <a:ea typeface="標楷體" pitchFamily="65" charset="-120"/>
                <a:cs typeface="+mn-cs"/>
              </a:rPr>
              <a:t>下次使用要</a:t>
            </a:r>
            <a:r>
              <a:rPr lang="zh-TW" altLang="en-US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載進之前的進度</a:t>
            </a:r>
            <a:r>
              <a:rPr lang="en-US" altLang="zh-TW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(</a:t>
            </a:r>
            <a:r>
              <a:rPr lang="zh-TW" altLang="en-US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例如</a:t>
            </a:r>
            <a:r>
              <a:rPr lang="en-US" altLang="zh-TW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: </a:t>
            </a:r>
            <a:r>
              <a:rPr lang="en-US" altLang="zh-TW" dirty="0" err="1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floorplan.enc</a:t>
            </a:r>
            <a:r>
              <a:rPr lang="en-US" altLang="zh-TW" dirty="0">
                <a:solidFill>
                  <a:prstClr val="white"/>
                </a:solidFill>
                <a:latin typeface="Footlight MT Light"/>
                <a:ea typeface="標楷體" pitchFamily="65" charset="-120"/>
              </a:rPr>
              <a:t>)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otlight MT Light"/>
              <a:ea typeface="標楷體" pitchFamily="65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otlight MT Light"/>
                <a:ea typeface="標楷體" pitchFamily="65" charset="-120"/>
                <a:cs typeface="+mn-cs"/>
              </a:rPr>
              <a:t>File&gt;Restore Design</a:t>
            </a:r>
          </a:p>
        </p:txBody>
      </p:sp>
    </p:spTree>
    <p:extLst>
      <p:ext uri="{BB962C8B-B14F-4D97-AF65-F5344CB8AC3E}">
        <p14:creationId xmlns:p14="http://schemas.microsoft.com/office/powerpoint/2010/main" val="2101527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6758" y="1003353"/>
            <a:ext cx="4181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Powerplan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71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5004048" y="2636912"/>
            <a:ext cx="133447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Refine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72</a:t>
            </a:fld>
            <a:endParaRPr lang="fr-FR" altLang="zh-TW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564904"/>
            <a:ext cx="195309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7214" y="2996952"/>
            <a:ext cx="332221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430019" y="4194719"/>
            <a:ext cx="1323729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1818" y="2996952"/>
            <a:ext cx="3040829" cy="33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圓角矩形 7"/>
          <p:cNvSpPr/>
          <p:nvPr/>
        </p:nvSpPr>
        <p:spPr>
          <a:xfrm>
            <a:off x="2420483" y="5988833"/>
            <a:ext cx="72008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2051720" y="414908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59632" y="1196752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因為我們在分析</a:t>
            </a:r>
            <a:r>
              <a:rPr lang="en-US" altLang="zh-TW" dirty="0">
                <a:latin typeface="+mj-lt"/>
                <a:ea typeface="標楷體" pitchFamily="65" charset="-120"/>
              </a:rPr>
              <a:t>Timing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時，</a:t>
            </a:r>
            <a:r>
              <a:rPr lang="en-US" altLang="zh-TW" dirty="0">
                <a:latin typeface="Times New Roman" panose="02020603050405020304" pitchFamily="18" charset="0"/>
              </a:rPr>
              <a:t> Innovus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會呼叫</a:t>
            </a:r>
            <a:r>
              <a:rPr lang="en-US" altLang="zh-TW" dirty="0">
                <a:latin typeface="+mj-lt"/>
                <a:ea typeface="標楷體" pitchFamily="65" charset="-120"/>
              </a:rPr>
              <a:t>Trial Route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幫我們繞線來做</a:t>
            </a:r>
            <a:r>
              <a:rPr lang="en-US" altLang="zh-TW" dirty="0">
                <a:latin typeface="+mj-lt"/>
                <a:ea typeface="標楷體" pitchFamily="65" charset="-120"/>
              </a:rPr>
              <a:t>Timing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分析，此時因為要架設</a:t>
            </a:r>
            <a:r>
              <a:rPr lang="en-US" altLang="zh-TW" dirty="0">
                <a:latin typeface="+mj-lt"/>
                <a:ea typeface="標楷體" pitchFamily="65" charset="-120"/>
              </a:rPr>
              <a:t>Power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，我們必須將剛剛所呼叫的繞線拿掉，以免產生錯誤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Ring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73</a:t>
            </a:fld>
            <a:endParaRPr lang="fr-FR" altLang="zh-TW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822" y="1124744"/>
            <a:ext cx="399188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2058571"/>
            <a:ext cx="4111671" cy="343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2267745" y="2091777"/>
            <a:ext cx="1985958" cy="2829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5076056" y="2492896"/>
            <a:ext cx="467231" cy="2050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788024" y="4077072"/>
            <a:ext cx="2448272" cy="7920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500240" y="2266999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1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804248" y="3789040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2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787416" y="4869160"/>
            <a:ext cx="1224744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398200" y="4787279"/>
            <a:ext cx="565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  <a:latin typeface="Kozuka Mincho Pro H" pitchFamily="18" charset="-128"/>
                <a:ea typeface="Kozuka Mincho Pro H" pitchFamily="18" charset="-128"/>
              </a:rPr>
              <a:t>3</a:t>
            </a:r>
            <a:endParaRPr lang="zh-TW" altLang="en-US" sz="1400" dirty="0">
              <a:solidFill>
                <a:srgbClr val="C00000"/>
              </a:solidFill>
              <a:latin typeface="Kozuka Mincho Pro H" pitchFamily="18" charset="-128"/>
              <a:ea typeface="Kozuka Mincho Pro H" pitchFamily="18" charset="-128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4390662" y="2337927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3728257"/>
            <a:ext cx="2664296" cy="272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Ring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74</a:t>
            </a:fld>
            <a:endParaRPr lang="fr-FR" altLang="zh-TW"/>
          </a:p>
        </p:txBody>
      </p:sp>
      <p:grpSp>
        <p:nvGrpSpPr>
          <p:cNvPr id="2" name="群組 1"/>
          <p:cNvGrpSpPr/>
          <p:nvPr/>
        </p:nvGrpSpPr>
        <p:grpSpPr>
          <a:xfrm>
            <a:off x="2494881" y="1869648"/>
            <a:ext cx="4176464" cy="3484996"/>
            <a:chOff x="2449845" y="1285539"/>
            <a:chExt cx="4176464" cy="3484996"/>
          </a:xfrm>
        </p:grpSpPr>
        <p:pic>
          <p:nvPicPr>
            <p:cNvPr id="522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49845" y="1285539"/>
              <a:ext cx="4176464" cy="3484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圓角矩形 3"/>
            <p:cNvSpPr/>
            <p:nvPr/>
          </p:nvSpPr>
          <p:spPr>
            <a:xfrm>
              <a:off x="2807804" y="1433130"/>
              <a:ext cx="648072" cy="29452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3990621" y="1708574"/>
              <a:ext cx="1085435" cy="4908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2668303" y="4476012"/>
              <a:ext cx="648072" cy="29452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Ring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75</a:t>
            </a:fld>
            <a:endParaRPr lang="fr-FR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320" y="2204864"/>
            <a:ext cx="4505328" cy="4439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44624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59632" y="1196752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可以看到我們將</a:t>
            </a:r>
            <a:r>
              <a:rPr lang="en-US" altLang="zh-TW" dirty="0">
                <a:latin typeface="+mj-lt"/>
                <a:ea typeface="標楷體" pitchFamily="65" charset="-120"/>
              </a:rPr>
              <a:t>Power ring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架設上去了，上下為</a:t>
            </a:r>
            <a:r>
              <a:rPr lang="en-US" altLang="zh-TW" dirty="0">
                <a:latin typeface="+mj-lt"/>
                <a:ea typeface="標楷體" pitchFamily="65" charset="-120"/>
              </a:rPr>
              <a:t>METAL5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，左右為</a:t>
            </a:r>
            <a:r>
              <a:rPr lang="en-US" altLang="zh-TW" dirty="0">
                <a:latin typeface="+mj-lt"/>
                <a:ea typeface="標楷體" pitchFamily="65" charset="-120"/>
              </a:rPr>
              <a:t>METAL4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，且採交錯式的排列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9006" y="2603858"/>
            <a:ext cx="3793354" cy="413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Pad Pins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76</a:t>
            </a:fld>
            <a:endParaRPr lang="fr-FR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3027800"/>
            <a:ext cx="2273300" cy="242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500858" y="4149080"/>
            <a:ext cx="2239986" cy="2765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296399" y="3618330"/>
            <a:ext cx="573427" cy="2127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2771800" y="414908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75656" y="1268760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ea typeface="標楷體" pitchFamily="65" charset="-120"/>
              </a:rPr>
              <a:t>  執行</a:t>
            </a:r>
            <a:r>
              <a:rPr lang="en-US" altLang="zh-TW" dirty="0">
                <a:ea typeface="標楷體" pitchFamily="65" charset="-120"/>
              </a:rPr>
              <a:t>Route → Special Route</a:t>
            </a:r>
            <a:r>
              <a:rPr lang="en-US" altLang="zh-TW" dirty="0">
                <a:latin typeface="Tahoma" pitchFamily="34" charset="0"/>
                <a:ea typeface="標楷體" pitchFamily="65" charset="-120"/>
              </a:rPr>
              <a:t>…</a:t>
            </a:r>
            <a:r>
              <a:rPr lang="en-US" altLang="zh-TW" dirty="0">
                <a:ea typeface="標楷體" pitchFamily="65" charset="-120"/>
              </a:rPr>
              <a:t>, </a:t>
            </a:r>
            <a:r>
              <a:rPr lang="zh-TW" altLang="en-US" dirty="0">
                <a:ea typeface="標楷體" pitchFamily="65" charset="-120"/>
              </a:rPr>
              <a:t>在</a:t>
            </a:r>
            <a:r>
              <a:rPr lang="en-US" altLang="zh-TW" dirty="0">
                <a:ea typeface="標楷體" pitchFamily="65" charset="-120"/>
              </a:rPr>
              <a:t>Net(s)</a:t>
            </a:r>
            <a:r>
              <a:rPr lang="zh-TW" altLang="en-US" dirty="0">
                <a:ea typeface="標楷體" pitchFamily="65" charset="-120"/>
              </a:rPr>
              <a:t>欄位只留下</a:t>
            </a:r>
            <a:r>
              <a:rPr lang="en-US" altLang="zh-TW" dirty="0">
                <a:ea typeface="標楷體" pitchFamily="65" charset="-120"/>
              </a:rPr>
              <a:t>VDD VSS, Route </a:t>
            </a:r>
            <a:r>
              <a:rPr lang="zh-TW" altLang="en-US" dirty="0">
                <a:ea typeface="標楷體" pitchFamily="65" charset="-120"/>
              </a:rPr>
              <a:t>部分只留下</a:t>
            </a:r>
            <a:r>
              <a:rPr lang="en-US" altLang="zh-TW" dirty="0">
                <a:ea typeface="標楷體" pitchFamily="65" charset="-120"/>
              </a:rPr>
              <a:t>Pad pins</a:t>
            </a:r>
            <a:r>
              <a:rPr lang="zh-TW" altLang="en-US" dirty="0">
                <a:ea typeface="標楷體" pitchFamily="65" charset="-120"/>
              </a:rPr>
              <a:t>部分</a:t>
            </a:r>
            <a:r>
              <a:rPr lang="en-US" altLang="zh-TW" dirty="0">
                <a:ea typeface="標楷體" pitchFamily="65" charset="-120"/>
              </a:rPr>
              <a:t>,</a:t>
            </a:r>
            <a:r>
              <a:rPr lang="zh-TW" altLang="en-US" dirty="0">
                <a:ea typeface="標楷體" pitchFamily="65" charset="-120"/>
              </a:rPr>
              <a:t>其它</a:t>
            </a:r>
            <a:r>
              <a:rPr lang="en-US" altLang="zh-TW" dirty="0">
                <a:ea typeface="標楷體" pitchFamily="65" charset="-120"/>
              </a:rPr>
              <a:t>Block pins/Pad rings / Follow Pins</a:t>
            </a:r>
            <a:r>
              <a:rPr lang="zh-TW" altLang="en-US" dirty="0">
                <a:ea typeface="標楷體" pitchFamily="65" charset="-120"/>
              </a:rPr>
              <a:t>都設成不選取</a:t>
            </a:r>
            <a:r>
              <a:rPr lang="en-US" altLang="zh-TW" dirty="0">
                <a:ea typeface="標楷體" pitchFamily="65" charset="-120"/>
              </a:rPr>
              <a:t>,</a:t>
            </a:r>
            <a:r>
              <a:rPr lang="zh-TW" altLang="en-US" dirty="0">
                <a:ea typeface="標楷體" pitchFamily="65" charset="-120"/>
              </a:rPr>
              <a:t>切換頁面至</a:t>
            </a:r>
            <a:r>
              <a:rPr lang="en-US" altLang="zh-TW" dirty="0">
                <a:ea typeface="標楷體" pitchFamily="65" charset="-120"/>
              </a:rPr>
              <a:t>Advanced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4535388" y="3127736"/>
            <a:ext cx="1440160" cy="1472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Pad Pins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77</a:t>
            </a:fld>
            <a:endParaRPr lang="fr-FR" altLang="zh-TW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461" y="1241556"/>
            <a:ext cx="4897304" cy="533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圓角矩形 3"/>
          <p:cNvSpPr/>
          <p:nvPr/>
        </p:nvSpPr>
        <p:spPr>
          <a:xfrm>
            <a:off x="2771800" y="1628800"/>
            <a:ext cx="635441" cy="2213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2339752" y="2037793"/>
            <a:ext cx="1129814" cy="1533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259077" y="3257468"/>
            <a:ext cx="528947" cy="2435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2447764" y="6234580"/>
            <a:ext cx="648072" cy="2435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Pad Pins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78</a:t>
            </a:fld>
            <a:endParaRPr lang="fr-FR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2836547"/>
            <a:ext cx="3800194" cy="375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3102834" y="4402522"/>
            <a:ext cx="717596" cy="7333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1979712" y="4797152"/>
            <a:ext cx="1102322" cy="238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71600" y="1268760"/>
            <a:ext cx="72008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ea typeface="標楷體" pitchFamily="65" charset="-120"/>
              </a:rPr>
              <a:t>  應該可看到四條</a:t>
            </a:r>
            <a:r>
              <a:rPr lang="en-US" altLang="zh-TW" sz="2000" dirty="0">
                <a:ea typeface="標楷體" pitchFamily="65" charset="-120"/>
              </a:rPr>
              <a:t>pad pins</a:t>
            </a:r>
            <a:r>
              <a:rPr lang="zh-TW" altLang="en-US" sz="2000" dirty="0">
                <a:ea typeface="標楷體" pitchFamily="65" charset="-120"/>
              </a:rPr>
              <a:t>從</a:t>
            </a:r>
            <a:r>
              <a:rPr lang="en-US" altLang="zh-TW" sz="2000" dirty="0">
                <a:ea typeface="標楷體" pitchFamily="65" charset="-120"/>
              </a:rPr>
              <a:t>power pad</a:t>
            </a:r>
            <a:r>
              <a:rPr lang="zh-TW" altLang="en-US" sz="2000" dirty="0">
                <a:ea typeface="標楷體" pitchFamily="65" charset="-120"/>
              </a:rPr>
              <a:t>連到</a:t>
            </a:r>
            <a:r>
              <a:rPr lang="en-US" altLang="zh-TW" sz="2000" dirty="0">
                <a:ea typeface="標楷體" pitchFamily="65" charset="-120"/>
              </a:rPr>
              <a:t>power ring</a:t>
            </a:r>
            <a:r>
              <a:rPr lang="zh-TW" altLang="en-US" sz="2000" dirty="0">
                <a:ea typeface="標楷體" pitchFamily="65" charset="-120"/>
              </a:rPr>
              <a:t>上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2000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000" dirty="0">
                <a:ea typeface="標楷體" pitchFamily="65" charset="-120"/>
              </a:rPr>
              <a:t>You can save design again and set the file name is  powerplan.enc</a:t>
            </a:r>
            <a:endParaRPr lang="en-US" altLang="zh-TW" sz="2000" noProof="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4581128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ea typeface="標楷體" pitchFamily="65" charset="-120"/>
              </a:rPr>
              <a:t>pad pins</a:t>
            </a:r>
            <a:endParaRPr lang="zh-TW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Stripe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79</a:t>
            </a:fld>
            <a:endParaRPr lang="fr-FR" altLang="zh-TW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3897344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6039" y="1131990"/>
            <a:ext cx="4572000" cy="496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2165108" y="2444621"/>
            <a:ext cx="1224136" cy="2614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959853" y="1774068"/>
            <a:ext cx="664453" cy="2474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680011" y="2233386"/>
            <a:ext cx="828093" cy="1336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680011" y="2578923"/>
            <a:ext cx="1382441" cy="2097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689496" y="5157192"/>
            <a:ext cx="34829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4211960" y="227687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11560" y="3501008"/>
            <a:ext cx="352839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600" dirty="0">
                <a:ea typeface="標楷體" pitchFamily="65" charset="-120"/>
              </a:rPr>
              <a:t>  執行</a:t>
            </a:r>
            <a:r>
              <a:rPr lang="en-US" altLang="zh-TW" sz="1600" dirty="0">
                <a:ea typeface="標楷體" pitchFamily="65" charset="-120"/>
              </a:rPr>
              <a:t>Power → Power Planning → Add Stripes</a:t>
            </a:r>
            <a:r>
              <a:rPr lang="en-US" altLang="zh-TW" sz="1600" dirty="0">
                <a:latin typeface="Tahoma" pitchFamily="34" charset="0"/>
                <a:ea typeface="標楷體" pitchFamily="65" charset="-120"/>
              </a:rPr>
              <a:t>…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Net(s)</a:t>
            </a:r>
            <a:r>
              <a:rPr lang="zh-TW" altLang="en-US" sz="1600" dirty="0">
                <a:ea typeface="標楷體" pitchFamily="65" charset="-120"/>
              </a:rPr>
              <a:t>填入</a:t>
            </a:r>
            <a:r>
              <a:rPr lang="en-US" altLang="zh-TW" sz="1600" dirty="0">
                <a:ea typeface="標楷體" pitchFamily="65" charset="-120"/>
              </a:rPr>
              <a:t>VDD VSS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Layer</a:t>
            </a:r>
            <a:r>
              <a:rPr lang="zh-TW" altLang="en-US" sz="1600" dirty="0">
                <a:ea typeface="標楷體" pitchFamily="65" charset="-120"/>
              </a:rPr>
              <a:t>選 </a:t>
            </a:r>
            <a:r>
              <a:rPr lang="en-US" altLang="zh-TW" sz="1600" dirty="0">
                <a:solidFill>
                  <a:srgbClr val="0000FF"/>
                </a:solidFill>
                <a:ea typeface="標楷體" pitchFamily="65" charset="-120"/>
              </a:rPr>
              <a:t>METAL4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Width </a:t>
            </a:r>
            <a:r>
              <a:rPr lang="zh-TW" altLang="en-US" sz="1600" dirty="0">
                <a:ea typeface="標楷體" pitchFamily="65" charset="-120"/>
              </a:rPr>
              <a:t>設成</a:t>
            </a:r>
            <a:r>
              <a:rPr lang="en-US" altLang="zh-TW" sz="1600" dirty="0">
                <a:solidFill>
                  <a:srgbClr val="0000FF"/>
                </a:solidFill>
                <a:ea typeface="標楷體" pitchFamily="65" charset="-120"/>
              </a:rPr>
              <a:t>4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選擇 </a:t>
            </a:r>
            <a:r>
              <a:rPr lang="en-US" altLang="zh-TW" sz="1600" dirty="0">
                <a:ea typeface="標楷體" pitchFamily="65" charset="-120"/>
              </a:rPr>
              <a:t>Sets-to-set distance</a:t>
            </a:r>
            <a:r>
              <a:rPr lang="zh-TW" altLang="en-US" sz="1600" dirty="0">
                <a:ea typeface="標楷體" pitchFamily="65" charset="-120"/>
              </a:rPr>
              <a:t>，並把</a:t>
            </a:r>
            <a:r>
              <a:rPr lang="en-US" altLang="zh-TW" sz="1600" dirty="0">
                <a:ea typeface="標楷體" pitchFamily="65" charset="-120"/>
              </a:rPr>
              <a:t>Set-to-set distance </a:t>
            </a:r>
            <a:r>
              <a:rPr lang="zh-TW" altLang="en-US" sz="1600" dirty="0">
                <a:ea typeface="標楷體" pitchFamily="65" charset="-120"/>
              </a:rPr>
              <a:t>設成</a:t>
            </a:r>
            <a:r>
              <a:rPr lang="en-US" altLang="zh-TW" sz="1600" dirty="0">
                <a:solidFill>
                  <a:srgbClr val="0000FF"/>
                </a:solidFill>
                <a:ea typeface="標楷體" pitchFamily="65" charset="-120"/>
              </a:rPr>
              <a:t>60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X from left </a:t>
            </a:r>
            <a:r>
              <a:rPr lang="zh-TW" altLang="en-US" sz="1600" dirty="0">
                <a:ea typeface="標楷體" pitchFamily="65" charset="-120"/>
              </a:rPr>
              <a:t>設成 </a:t>
            </a:r>
            <a:r>
              <a:rPr lang="en-US" altLang="zh-TW" sz="1600" dirty="0">
                <a:solidFill>
                  <a:srgbClr val="0000FF"/>
                </a:solidFill>
                <a:ea typeface="標楷體" pitchFamily="65" charset="-120"/>
              </a:rPr>
              <a:t>50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X form right</a:t>
            </a:r>
            <a:r>
              <a:rPr lang="zh-TW" altLang="en-US" sz="1600" dirty="0">
                <a:ea typeface="標楷體" pitchFamily="65" charset="-120"/>
              </a:rPr>
              <a:t>設成 </a:t>
            </a:r>
            <a:r>
              <a:rPr lang="en-US" altLang="zh-TW" sz="1600" dirty="0">
                <a:solidFill>
                  <a:srgbClr val="0000FF"/>
                </a:solidFill>
                <a:ea typeface="標楷體" pitchFamily="65" charset="-120"/>
              </a:rPr>
              <a:t>50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，接著切換到</a:t>
            </a:r>
            <a:r>
              <a:rPr lang="en-US" altLang="zh-TW" sz="1600" dirty="0">
                <a:ea typeface="標楷體" pitchFamily="65" charset="-120"/>
              </a:rPr>
              <a:t>Advanced</a:t>
            </a:r>
            <a:r>
              <a:rPr lang="zh-TW" altLang="en-US" sz="1600" dirty="0">
                <a:ea typeface="標楷體" pitchFamily="65" charset="-120"/>
              </a:rPr>
              <a:t>和</a:t>
            </a:r>
            <a:r>
              <a:rPr lang="en-US" altLang="zh-TW" sz="1600" dirty="0">
                <a:ea typeface="標楷體" pitchFamily="65" charset="-120"/>
              </a:rPr>
              <a:t>Via Generation</a:t>
            </a:r>
            <a:r>
              <a:rPr lang="zh-TW" altLang="en-US" sz="1600" dirty="0">
                <a:ea typeface="標楷體" pitchFamily="65" charset="-120"/>
              </a:rPr>
              <a:t>做設定</a:t>
            </a:r>
            <a:endParaRPr lang="en-US" altLang="zh-TW" sz="1600" dirty="0"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160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Floorplan &amp;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</a:t>
            </a:fld>
            <a:endParaRPr lang="fr-FR" altLang="zh-TW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56992"/>
            <a:ext cx="67437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27584" y="1340768"/>
            <a:ext cx="770485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sz="2000" dirty="0">
                <a:latin typeface="+mj-lt"/>
              </a:rPr>
              <a:t> Develop early physical layout to ensure design objective can be</a:t>
            </a:r>
          </a:p>
          <a:p>
            <a:r>
              <a:rPr lang="en-US" altLang="zh-TW" sz="2000" dirty="0">
                <a:latin typeface="+mj-lt"/>
              </a:rPr>
              <a:t>archived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000" dirty="0">
                <a:latin typeface="+mj-lt"/>
              </a:rPr>
              <a:t>  Minimum area for low cost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000" dirty="0">
                <a:latin typeface="+mj-lt"/>
              </a:rPr>
              <a:t>  Minimum congestion for design routable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000" dirty="0">
                <a:latin typeface="+mj-lt"/>
              </a:rPr>
              <a:t>  Estimate parasitic for delay calculation</a:t>
            </a:r>
          </a:p>
          <a:p>
            <a:pPr>
              <a:buFont typeface="Arial" pitchFamily="34" charset="0"/>
              <a:buChar char="•"/>
            </a:pPr>
            <a:r>
              <a:rPr lang="en-US" altLang="zh-TW" sz="2000" dirty="0">
                <a:latin typeface="+mj-lt"/>
              </a:rPr>
              <a:t>  Analysis power for reliability</a:t>
            </a:r>
            <a:endParaRPr lang="en-US" altLang="zh-TW" sz="2000" noProof="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Stripe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80</a:t>
            </a:fld>
            <a:endParaRPr lang="fr-FR" altLang="zh-TW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357" y="1196751"/>
            <a:ext cx="4133333" cy="495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196752"/>
            <a:ext cx="4141553" cy="495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755576" y="1384201"/>
            <a:ext cx="538683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67544" y="1815852"/>
            <a:ext cx="1879873" cy="4610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54683" y="3657064"/>
            <a:ext cx="2605149" cy="4200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735862" y="2356668"/>
            <a:ext cx="3004490" cy="11443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5509166" y="1368067"/>
            <a:ext cx="733797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Stripe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81</a:t>
            </a:fld>
            <a:endParaRPr lang="fr-FR" altLang="zh-TW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0973" y="2449280"/>
            <a:ext cx="4031468" cy="400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3568" y="1249284"/>
            <a:ext cx="67687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ea typeface="標楷體" pitchFamily="65" charset="-120"/>
              </a:rPr>
              <a:t>  我們看到加進了</a:t>
            </a:r>
            <a:r>
              <a:rPr lang="en-US" altLang="zh-TW" dirty="0">
                <a:ea typeface="標楷體" pitchFamily="65" charset="-120"/>
              </a:rPr>
              <a:t>3</a:t>
            </a:r>
            <a:r>
              <a:rPr lang="zh-TW" altLang="en-US" dirty="0">
                <a:ea typeface="標楷體" pitchFamily="65" charset="-120"/>
              </a:rPr>
              <a:t>組</a:t>
            </a:r>
            <a:r>
              <a:rPr lang="en-US" altLang="zh-TW" dirty="0">
                <a:ea typeface="標楷體" pitchFamily="65" charset="-120"/>
              </a:rPr>
              <a:t>stripe </a:t>
            </a:r>
            <a:r>
              <a:rPr lang="zh-TW" altLang="en-US" dirty="0">
                <a:ea typeface="標楷體" pitchFamily="65" charset="-120"/>
              </a:rPr>
              <a:t>，且</a:t>
            </a:r>
            <a:r>
              <a:rPr lang="en-US" altLang="zh-TW" dirty="0">
                <a:ea typeface="標楷體" pitchFamily="65" charset="-120"/>
              </a:rPr>
              <a:t>stripe</a:t>
            </a:r>
            <a:r>
              <a:rPr lang="zh-TW" altLang="en-US" dirty="0">
                <a:ea typeface="標楷體" pitchFamily="65" charset="-120"/>
              </a:rPr>
              <a:t>的上下已經接到</a:t>
            </a:r>
            <a:r>
              <a:rPr lang="en-US" altLang="zh-TW" dirty="0">
                <a:ea typeface="標楷體" pitchFamily="65" charset="-120"/>
              </a:rPr>
              <a:t>Power ring </a:t>
            </a:r>
            <a:r>
              <a:rPr lang="zh-TW" altLang="en-US" dirty="0">
                <a:ea typeface="標楷體" pitchFamily="65" charset="-120"/>
              </a:rPr>
              <a:t>，</a:t>
            </a:r>
            <a:r>
              <a:rPr lang="en-US" altLang="zh-TW" dirty="0">
                <a:ea typeface="標楷體" pitchFamily="65" charset="-120"/>
              </a:rPr>
              <a:t>power stripe</a:t>
            </a:r>
            <a:r>
              <a:rPr lang="zh-TW" altLang="en-US" dirty="0">
                <a:ea typeface="標楷體" pitchFamily="65" charset="-120"/>
              </a:rPr>
              <a:t>是用來防止</a:t>
            </a:r>
            <a:r>
              <a:rPr lang="en-US" altLang="zh-TW" dirty="0">
                <a:ea typeface="標楷體" pitchFamily="65" charset="-120"/>
              </a:rPr>
              <a:t>IR drop</a:t>
            </a:r>
            <a:r>
              <a:rPr lang="zh-TW" altLang="en-US" dirty="0">
                <a:ea typeface="標楷體" pitchFamily="65" charset="-120"/>
              </a:rPr>
              <a:t>的效應</a:t>
            </a:r>
            <a:endParaRPr lang="en-US" altLang="zh-TW" dirty="0"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3906" y="1344978"/>
            <a:ext cx="1572894" cy="90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55714"/>
            <a:ext cx="3510729" cy="3824082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043608" y="6013948"/>
            <a:ext cx="580796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885697" y="5228922"/>
            <a:ext cx="2534175" cy="5867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Stripe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82</a:t>
            </a:fld>
            <a:endParaRPr lang="fr-FR" altLang="zh-TW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805" y="1124744"/>
            <a:ext cx="4320480" cy="493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19" y="1124743"/>
            <a:ext cx="4025205" cy="215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2222605" y="2569190"/>
            <a:ext cx="1264296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788577" y="1960456"/>
            <a:ext cx="2519727" cy="388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730346" y="5150785"/>
            <a:ext cx="3442054" cy="15042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936702" y="5733256"/>
            <a:ext cx="580796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4355976" y="234888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11560" y="3501008"/>
            <a:ext cx="352839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600" dirty="0">
                <a:ea typeface="標楷體" pitchFamily="65" charset="-120"/>
              </a:rPr>
              <a:t>若還不滿意現在的架構</a:t>
            </a:r>
            <a:r>
              <a:rPr lang="en-US" altLang="zh-TW" sz="1600" dirty="0">
                <a:ea typeface="標楷體" pitchFamily="65" charset="-120"/>
              </a:rPr>
              <a:t>, </a:t>
            </a:r>
            <a:r>
              <a:rPr lang="zh-TW" altLang="en-US" sz="1600" dirty="0">
                <a:ea typeface="標楷體" pitchFamily="65" charset="-120"/>
              </a:rPr>
              <a:t>打算再加上橫的</a:t>
            </a:r>
            <a:r>
              <a:rPr lang="en-US" altLang="zh-TW" sz="1600" dirty="0">
                <a:ea typeface="標楷體" pitchFamily="65" charset="-120"/>
              </a:rPr>
              <a:t>power stripe, </a:t>
            </a:r>
            <a:r>
              <a:rPr lang="zh-TW" altLang="en-US" sz="1600" dirty="0">
                <a:ea typeface="標楷體" pitchFamily="65" charset="-120"/>
              </a:rPr>
              <a:t>執行</a:t>
            </a:r>
            <a:r>
              <a:rPr lang="en-US" altLang="zh-TW" sz="1600" i="1" dirty="0">
                <a:ea typeface="標楷體" pitchFamily="65" charset="-120"/>
              </a:rPr>
              <a:t>Power →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en-US" altLang="zh-TW" sz="1600" i="1" dirty="0">
                <a:ea typeface="標楷體" pitchFamily="65" charset="-120"/>
              </a:rPr>
              <a:t>Power Planning →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en-US" altLang="zh-TW" sz="1600" i="1" dirty="0">
                <a:ea typeface="標楷體" pitchFamily="65" charset="-120"/>
              </a:rPr>
              <a:t>Add Stripes</a:t>
            </a:r>
            <a:r>
              <a:rPr lang="en-US" altLang="zh-TW" sz="1600" i="1" dirty="0">
                <a:latin typeface="Tahoma" pitchFamily="34" charset="0"/>
                <a:ea typeface="標楷體" pitchFamily="65" charset="-120"/>
              </a:rPr>
              <a:t>…</a:t>
            </a:r>
            <a:r>
              <a:rPr lang="en-US" altLang="zh-TW" sz="1600" i="1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 </a:t>
            </a:r>
            <a:r>
              <a:rPr lang="zh-TW" altLang="en-US" sz="1600" dirty="0">
                <a:ea typeface="標楷體" pitchFamily="65" charset="-120"/>
              </a:rPr>
              <a:t>切換到</a:t>
            </a:r>
            <a:r>
              <a:rPr lang="en-US" altLang="zh-TW" sz="1600" dirty="0">
                <a:ea typeface="標楷體" pitchFamily="65" charset="-120"/>
              </a:rPr>
              <a:t>Basic page </a:t>
            </a:r>
            <a:r>
              <a:rPr lang="zh-TW" altLang="en-US" sz="1600" dirty="0">
                <a:ea typeface="標楷體" pitchFamily="65" charset="-120"/>
              </a:rPr>
              <a:t>，這次</a:t>
            </a:r>
            <a:r>
              <a:rPr lang="en-US" altLang="zh-TW" sz="1600" dirty="0">
                <a:ea typeface="標楷體" pitchFamily="65" charset="-120"/>
              </a:rPr>
              <a:t>Layer</a:t>
            </a:r>
            <a:r>
              <a:rPr lang="zh-TW" altLang="en-US" sz="1600" dirty="0">
                <a:ea typeface="標楷體" pitchFamily="65" charset="-120"/>
              </a:rPr>
              <a:t>選 </a:t>
            </a:r>
            <a:r>
              <a:rPr lang="en-US" altLang="zh-TW" sz="1600" i="1" dirty="0">
                <a:solidFill>
                  <a:srgbClr val="0000FF"/>
                </a:solidFill>
                <a:ea typeface="標楷體" pitchFamily="65" charset="-120"/>
              </a:rPr>
              <a:t>METAL5</a:t>
            </a:r>
            <a:r>
              <a:rPr lang="en-US" altLang="zh-TW" sz="1600" i="1" dirty="0">
                <a:ea typeface="標楷體" pitchFamily="65" charset="-120"/>
              </a:rPr>
              <a:t>, </a:t>
            </a:r>
            <a:r>
              <a:rPr lang="zh-TW" altLang="en-US" sz="1600" dirty="0">
                <a:ea typeface="標楷體" pitchFamily="65" charset="-120"/>
              </a:rPr>
              <a:t>你會看到</a:t>
            </a:r>
            <a:r>
              <a:rPr lang="en-US" altLang="zh-TW" sz="1600" dirty="0">
                <a:ea typeface="標楷體" pitchFamily="65" charset="-120"/>
              </a:rPr>
              <a:t>Direction</a:t>
            </a:r>
            <a:r>
              <a:rPr lang="zh-TW" altLang="en-US" sz="1600" dirty="0">
                <a:ea typeface="標楷體" pitchFamily="65" charset="-120"/>
              </a:rPr>
              <a:t>自動換到</a:t>
            </a:r>
            <a:r>
              <a:rPr lang="en-US" altLang="zh-TW" sz="1600" dirty="0">
                <a:ea typeface="標楷體" pitchFamily="65" charset="-120"/>
              </a:rPr>
              <a:t>Horizontal</a:t>
            </a:r>
            <a:r>
              <a:rPr lang="zh-TW" altLang="en-US" sz="1600" dirty="0">
                <a:ea typeface="標楷體" pitchFamily="65" charset="-120"/>
              </a:rPr>
              <a:t>，</a:t>
            </a:r>
            <a:r>
              <a:rPr lang="en-US" altLang="zh-TW" sz="1600" dirty="0">
                <a:ea typeface="標楷體" pitchFamily="65" charset="-120"/>
              </a:rPr>
              <a:t>Advanced page</a:t>
            </a:r>
            <a:r>
              <a:rPr lang="zh-TW" altLang="en-US" sz="1600" dirty="0">
                <a:ea typeface="標楷體" pitchFamily="65" charset="-120"/>
              </a:rPr>
              <a:t>和</a:t>
            </a:r>
            <a:r>
              <a:rPr lang="en-US" altLang="zh-TW" sz="1600" dirty="0">
                <a:ea typeface="標楷體" pitchFamily="65" charset="-120"/>
              </a:rPr>
              <a:t>Via Generation</a:t>
            </a:r>
            <a:r>
              <a:rPr lang="zh-TW" altLang="en-US" sz="1600" dirty="0">
                <a:ea typeface="標楷體" pitchFamily="65" charset="-120"/>
              </a:rPr>
              <a:t>的設定和剛才的設定一樣</a:t>
            </a:r>
            <a:endParaRPr lang="en-US" altLang="zh-TW" sz="1600" dirty="0"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sz="1600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Stripe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83</a:t>
            </a:fld>
            <a:endParaRPr lang="fr-FR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2787270"/>
            <a:ext cx="3807402" cy="377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43608" y="1268760"/>
            <a:ext cx="67687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ea typeface="標楷體" pitchFamily="65" charset="-120"/>
              </a:rPr>
              <a:t>  我們看到橫向的加進了</a:t>
            </a:r>
            <a:r>
              <a:rPr lang="en-US" altLang="zh-TW" dirty="0">
                <a:ea typeface="標楷體" pitchFamily="65" charset="-120"/>
              </a:rPr>
              <a:t>2</a:t>
            </a:r>
            <a:r>
              <a:rPr lang="zh-TW" altLang="en-US" dirty="0">
                <a:ea typeface="標楷體" pitchFamily="65" charset="-120"/>
              </a:rPr>
              <a:t>組</a:t>
            </a:r>
            <a:r>
              <a:rPr lang="en-US" altLang="zh-TW" dirty="0">
                <a:ea typeface="標楷體" pitchFamily="65" charset="-120"/>
              </a:rPr>
              <a:t>stripe </a:t>
            </a:r>
            <a:r>
              <a:rPr lang="zh-TW" altLang="en-US" dirty="0">
                <a:ea typeface="標楷體" pitchFamily="65" charset="-120"/>
              </a:rPr>
              <a:t>，且</a:t>
            </a:r>
            <a:r>
              <a:rPr lang="en-US" altLang="zh-TW" dirty="0">
                <a:ea typeface="標楷體" pitchFamily="65" charset="-120"/>
              </a:rPr>
              <a:t>stripe</a:t>
            </a:r>
            <a:r>
              <a:rPr lang="zh-TW" altLang="en-US" dirty="0">
                <a:ea typeface="標楷體" pitchFamily="65" charset="-120"/>
              </a:rPr>
              <a:t>的左右已經接到</a:t>
            </a:r>
            <a:r>
              <a:rPr lang="en-US" altLang="zh-TW" dirty="0">
                <a:ea typeface="標楷體" pitchFamily="65" charset="-120"/>
              </a:rPr>
              <a:t>Power ring </a:t>
            </a:r>
            <a:r>
              <a:rPr lang="zh-TW" altLang="en-US" dirty="0">
                <a:ea typeface="標楷體" pitchFamily="65" charset="-120"/>
              </a:rPr>
              <a:t>，因為</a:t>
            </a:r>
            <a:r>
              <a:rPr lang="en-US" altLang="zh-TW" dirty="0">
                <a:ea typeface="標楷體" pitchFamily="65" charset="-120"/>
              </a:rPr>
              <a:t>Power rail</a:t>
            </a:r>
            <a:r>
              <a:rPr lang="zh-TW" altLang="en-US" dirty="0">
                <a:ea typeface="標楷體" pitchFamily="65" charset="-120"/>
              </a:rPr>
              <a:t>的關係，所以水平的</a:t>
            </a:r>
            <a:r>
              <a:rPr lang="en-US" altLang="zh-TW" dirty="0">
                <a:ea typeface="標楷體" pitchFamily="65" charset="-120"/>
              </a:rPr>
              <a:t>Stripe</a:t>
            </a:r>
            <a:r>
              <a:rPr lang="zh-TW" altLang="en-US" dirty="0">
                <a:ea typeface="標楷體" pitchFamily="65" charset="-120"/>
              </a:rPr>
              <a:t>一定要比垂直的還高。</a:t>
            </a:r>
            <a:endParaRPr lang="en-US" altLang="zh-TW" dirty="0"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2492896"/>
            <a:ext cx="2808312" cy="18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84</a:t>
            </a:fld>
            <a:endParaRPr lang="fr-FR" altLang="zh-TW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262" y="1052736"/>
            <a:ext cx="2109299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783" y="724042"/>
            <a:ext cx="3933825" cy="515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593" y="4200950"/>
            <a:ext cx="432852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93531" y="1502976"/>
            <a:ext cx="2109030" cy="2272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491880" y="256490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 rot="9411208">
            <a:off x="4687436" y="473882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5259645" y="4627412"/>
            <a:ext cx="1733346" cy="164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293262" y="5773793"/>
            <a:ext cx="1902474" cy="1754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5233328" y="5547668"/>
            <a:ext cx="750927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Save Design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85</a:t>
            </a:fld>
            <a:endParaRPr lang="fr-FR" altLang="zh-TW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5981" y="2492896"/>
            <a:ext cx="4388409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2184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向右箭號 4"/>
          <p:cNvSpPr/>
          <p:nvPr/>
        </p:nvSpPr>
        <p:spPr>
          <a:xfrm>
            <a:off x="3131840" y="342900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55916" y="2926179"/>
            <a:ext cx="2043876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932040" y="3140968"/>
            <a:ext cx="2043876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211960" y="4437112"/>
            <a:ext cx="936104" cy="33785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1920" y="5157192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到這邊我們將檔案存成</a:t>
            </a:r>
            <a:r>
              <a:rPr lang="en-US" altLang="zh-TW" dirty="0">
                <a:latin typeface="+mj-lt"/>
                <a:ea typeface="標楷體" pitchFamily="65" charset="-120"/>
              </a:rPr>
              <a:t>powerplan.enc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1647" y="1052736"/>
            <a:ext cx="4122980" cy="565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86</a:t>
            </a:fld>
            <a:endParaRPr lang="fr-FR" altLang="zh-TW"/>
          </a:p>
        </p:txBody>
      </p:sp>
      <p:sp>
        <p:nvSpPr>
          <p:cNvPr id="5" name="圓角矩形 4"/>
          <p:cNvSpPr/>
          <p:nvPr/>
        </p:nvSpPr>
        <p:spPr>
          <a:xfrm>
            <a:off x="4962872" y="3487011"/>
            <a:ext cx="1334479" cy="8117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87</a:t>
            </a:fld>
            <a:endParaRPr lang="fr-FR" altLang="zh-TW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3848" y="1441924"/>
            <a:ext cx="4968552" cy="174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3508647"/>
            <a:ext cx="3096344" cy="306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96752"/>
            <a:ext cx="2179137" cy="43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643905" y="2306960"/>
            <a:ext cx="1800200" cy="3044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3275856" y="1684437"/>
            <a:ext cx="1296144" cy="3044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301380" y="2276872"/>
            <a:ext cx="1846684" cy="1749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372619" y="2805683"/>
            <a:ext cx="720080" cy="3352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>
            <a:off x="2699792" y="227687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向右箭號 11"/>
          <p:cNvSpPr/>
          <p:nvPr/>
        </p:nvSpPr>
        <p:spPr>
          <a:xfrm rot="5400000">
            <a:off x="5580112" y="329315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線單箭頭接點 13"/>
          <p:cNvCxnSpPr/>
          <p:nvPr/>
        </p:nvCxnSpPr>
        <p:spPr>
          <a:xfrm flipV="1">
            <a:off x="4572000" y="1340768"/>
            <a:ext cx="432048" cy="36004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860032" y="98072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ea typeface="標楷體" pitchFamily="65" charset="-120"/>
              </a:rPr>
              <a:t>做實際擺放</a:t>
            </a:r>
            <a:endParaRPr lang="zh-TW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Check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88</a:t>
            </a:fld>
            <a:endParaRPr lang="fr-FR" altLang="zh-TW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64" y="1412776"/>
            <a:ext cx="4608512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5471" y="3918246"/>
            <a:ext cx="4784331" cy="231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96752"/>
            <a:ext cx="2179137" cy="43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624061" y="4647431"/>
            <a:ext cx="1800200" cy="3044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2699792" y="227687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 rot="5400000">
            <a:off x="5587617" y="352555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3491880" y="3068960"/>
            <a:ext cx="1008112" cy="3833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Check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89</a:t>
            </a:fld>
            <a:endParaRPr lang="fr-FR" altLang="zh-TW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2808312" cy="276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3848" y="2204864"/>
            <a:ext cx="1885237" cy="43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632" y="2611927"/>
            <a:ext cx="3268756" cy="359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3324538" y="3964497"/>
            <a:ext cx="1679510" cy="2565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868145" y="5772572"/>
            <a:ext cx="792088" cy="3392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5264427" y="458112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31640" y="1124744"/>
            <a:ext cx="648072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如果</a:t>
            </a:r>
            <a:r>
              <a:rPr lang="en-US" altLang="zh-TW" dirty="0">
                <a:latin typeface="+mj-lt"/>
                <a:ea typeface="標楷體" pitchFamily="65" charset="-120"/>
              </a:rPr>
              <a:t>cell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擺放完遇到錯誤，請</a:t>
            </a:r>
            <a:r>
              <a:rPr lang="en-US" altLang="zh-TW" dirty="0">
                <a:latin typeface="+mj-lt"/>
                <a:ea typeface="標楷體" pitchFamily="65" charset="-120"/>
              </a:rPr>
              <a:t>Refine Placement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去回復並做修正，然後再</a:t>
            </a:r>
            <a:r>
              <a:rPr lang="en-US" altLang="zh-TW" dirty="0">
                <a:latin typeface="+mj-lt"/>
                <a:ea typeface="標楷體" pitchFamily="65" charset="-120"/>
              </a:rPr>
              <a:t>Check Placement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一次，看看是否還有</a:t>
            </a:r>
            <a:r>
              <a:rPr lang="en-US" altLang="zh-TW" dirty="0">
                <a:latin typeface="+mj-lt"/>
                <a:ea typeface="標楷體" pitchFamily="65" charset="-120"/>
              </a:rPr>
              <a:t>Violation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存在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>
          <a:xfrm>
            <a:off x="469911" y="260648"/>
            <a:ext cx="6186487" cy="1143000"/>
          </a:xfrm>
        </p:spPr>
        <p:txBody>
          <a:bodyPr/>
          <a:lstStyle/>
          <a:p>
            <a:pPr algn="l"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Power Planning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</a:t>
            </a:fld>
            <a:endParaRPr lang="fr-FR" altLang="zh-TW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4041" y="1982560"/>
            <a:ext cx="6059039" cy="38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圓角矩形 15"/>
          <p:cNvSpPr/>
          <p:nvPr/>
        </p:nvSpPr>
        <p:spPr>
          <a:xfrm>
            <a:off x="2771800" y="3344000"/>
            <a:ext cx="2387825" cy="7332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Analysis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90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96752"/>
            <a:ext cx="221969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3125" y="1196752"/>
            <a:ext cx="2865982" cy="269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7342" y="4149080"/>
            <a:ext cx="4921243" cy="251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1733187" y="2604255"/>
            <a:ext cx="1390539" cy="2372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932040" y="1907501"/>
            <a:ext cx="416025" cy="2372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355976" y="3612637"/>
            <a:ext cx="648072" cy="23723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3779912" y="242088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5400000">
            <a:off x="4499992" y="393305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1786486" y="5407395"/>
            <a:ext cx="4801738" cy="2491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Timing Optimization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91</a:t>
            </a:fld>
            <a:endParaRPr lang="fr-FR" altLang="zh-TW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3367" y="1124744"/>
            <a:ext cx="375069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519" y="4149080"/>
            <a:ext cx="5265640" cy="257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向右箭號 8"/>
          <p:cNvSpPr/>
          <p:nvPr/>
        </p:nvSpPr>
        <p:spPr>
          <a:xfrm>
            <a:off x="3203848" y="220486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962468" y="2947054"/>
            <a:ext cx="1008112" cy="21492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923928" y="3501008"/>
            <a:ext cx="648072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3923928" y="1530220"/>
            <a:ext cx="720080" cy="2414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向右箭號 12"/>
          <p:cNvSpPr/>
          <p:nvPr/>
        </p:nvSpPr>
        <p:spPr>
          <a:xfrm rot="5400000">
            <a:off x="4572000" y="3861048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1820518" y="5517232"/>
            <a:ext cx="5127745" cy="2395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群組 16"/>
          <p:cNvGrpSpPr/>
          <p:nvPr/>
        </p:nvGrpSpPr>
        <p:grpSpPr>
          <a:xfrm>
            <a:off x="810417" y="1749360"/>
            <a:ext cx="2148677" cy="1271048"/>
            <a:chOff x="179512" y="1425324"/>
            <a:chExt cx="2148677" cy="127104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9512" y="1425324"/>
              <a:ext cx="2148677" cy="1271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圓角矩形 18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 </a:t>
              </a: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Refine Placement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92</a:t>
            </a:fld>
            <a:endParaRPr lang="fr-FR" altLang="zh-TW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708920"/>
            <a:ext cx="1699915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2498611"/>
            <a:ext cx="3822700" cy="420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0152" y="3170937"/>
            <a:ext cx="3073966" cy="305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246984" y="4049283"/>
            <a:ext cx="1437395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2106685" y="6242653"/>
            <a:ext cx="851120" cy="3260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1763688" y="4365104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向右箭號 8"/>
          <p:cNvSpPr/>
          <p:nvPr/>
        </p:nvSpPr>
        <p:spPr>
          <a:xfrm>
            <a:off x="5508104" y="45091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917" y="92496"/>
            <a:ext cx="5100338" cy="240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31640" y="1196752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等等因為要架設</a:t>
            </a:r>
            <a:r>
              <a:rPr lang="en-US" altLang="zh-TW" dirty="0">
                <a:latin typeface="+mj-lt"/>
                <a:ea typeface="標楷體" pitchFamily="65" charset="-120"/>
              </a:rPr>
              <a:t>Follow pins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，我們必須將剛剛所呼叫的</a:t>
            </a:r>
            <a:r>
              <a:rPr lang="en-US" altLang="zh-TW" dirty="0">
                <a:latin typeface="+mj-lt"/>
                <a:ea typeface="標楷體" pitchFamily="65" charset="-120"/>
              </a:rPr>
              <a:t>Trial Route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拿掉，以免產生錯誤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Follow Pins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93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193030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748" y="1451454"/>
            <a:ext cx="4382135" cy="478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 4"/>
          <p:cNvSpPr/>
          <p:nvPr/>
        </p:nvSpPr>
        <p:spPr>
          <a:xfrm>
            <a:off x="396274" y="2634275"/>
            <a:ext cx="1437395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067945" y="2060847"/>
            <a:ext cx="648072" cy="2020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355976" y="2634275"/>
            <a:ext cx="806834" cy="238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3684505" y="5877272"/>
            <a:ext cx="671471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向右箭號 10"/>
          <p:cNvSpPr/>
          <p:nvPr/>
        </p:nvSpPr>
        <p:spPr>
          <a:xfrm>
            <a:off x="2615145" y="277774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Follow Pins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94</a:t>
            </a:fld>
            <a:endParaRPr lang="fr-FR" altLang="zh-TW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1140" y="2009259"/>
            <a:ext cx="4392488" cy="43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4538181"/>
            <a:ext cx="2985794" cy="183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331640" y="1196752"/>
            <a:ext cx="67687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可以看到</a:t>
            </a:r>
            <a:r>
              <a:rPr lang="en-US" altLang="zh-TW" dirty="0">
                <a:latin typeface="+mj-lt"/>
                <a:ea typeface="標楷體" pitchFamily="65" charset="-120"/>
              </a:rPr>
              <a:t>Standard cell</a:t>
            </a:r>
            <a:r>
              <a:rPr lang="zh-TW" altLang="en-US" dirty="0">
                <a:latin typeface="+mj-lt"/>
                <a:ea typeface="標楷體" pitchFamily="65" charset="-120"/>
              </a:rPr>
              <a:t>的</a:t>
            </a:r>
            <a:r>
              <a:rPr lang="en-US" altLang="zh-TW" dirty="0">
                <a:latin typeface="+mj-lt"/>
                <a:ea typeface="標楷體" pitchFamily="65" charset="-120"/>
              </a:rPr>
              <a:t>Power</a:t>
            </a:r>
            <a:r>
              <a:rPr lang="zh-TW" altLang="en-US" dirty="0">
                <a:latin typeface="+mj-lt"/>
                <a:ea typeface="標楷體" pitchFamily="65" charset="-120"/>
              </a:rPr>
              <a:t>已經連上了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95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740" y="1167773"/>
            <a:ext cx="2101028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1600451"/>
            <a:ext cx="3519861" cy="461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4365105"/>
            <a:ext cx="4380017" cy="190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3707904" y="2708920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 rot="9411208">
            <a:off x="4988312" y="4925432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5364088" y="5899456"/>
            <a:ext cx="750927" cy="2658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13516" y="1562374"/>
            <a:ext cx="2056918" cy="2906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5404624" y="4586278"/>
            <a:ext cx="2654768" cy="11567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251520" y="5734354"/>
            <a:ext cx="1944216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Verify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96</a:t>
            </a:fld>
            <a:endParaRPr lang="fr-FR" altLang="zh-TW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931" y="1484784"/>
            <a:ext cx="191756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825" y="1484784"/>
            <a:ext cx="4050653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4437112"/>
            <a:ext cx="4042190" cy="171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圓角矩形 5"/>
          <p:cNvSpPr/>
          <p:nvPr/>
        </p:nvSpPr>
        <p:spPr>
          <a:xfrm>
            <a:off x="385353" y="2348880"/>
            <a:ext cx="1887144" cy="3147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3317641" y="2673829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860032" y="2276871"/>
            <a:ext cx="1008112" cy="1440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860032" y="2996952"/>
            <a:ext cx="1410884" cy="1780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982614" y="5819801"/>
            <a:ext cx="813522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1" name="向右箭號 10"/>
          <p:cNvSpPr/>
          <p:nvPr/>
        </p:nvSpPr>
        <p:spPr>
          <a:xfrm rot="9411208">
            <a:off x="4412247" y="5069447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179512" y="5733256"/>
            <a:ext cx="2361456" cy="1072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圓角矩形 14"/>
          <p:cNvSpPr/>
          <p:nvPr/>
        </p:nvSpPr>
        <p:spPr>
          <a:xfrm>
            <a:off x="5934628" y="3933056"/>
            <a:ext cx="1013635" cy="144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IO 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97</a:t>
            </a:fld>
            <a:endParaRPr lang="fr-FR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196752"/>
            <a:ext cx="6264696" cy="4542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圓角矩形 10"/>
          <p:cNvSpPr/>
          <p:nvPr/>
        </p:nvSpPr>
        <p:spPr>
          <a:xfrm>
            <a:off x="3866524" y="3391677"/>
            <a:ext cx="832092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2" name="矩形 11"/>
          <p:cNvSpPr/>
          <p:nvPr/>
        </p:nvSpPr>
        <p:spPr>
          <a:xfrm>
            <a:off x="899592" y="5864697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/>
              <a:t>cp</a:t>
            </a:r>
            <a:r>
              <a:rPr lang="en-US" altLang="zh-TW" sz="1600" dirty="0"/>
              <a:t> /home/</a:t>
            </a:r>
            <a:r>
              <a:rPr lang="en-US" altLang="zh-TW" sz="1600" dirty="0" err="1"/>
              <a:t>cell_lib</a:t>
            </a:r>
            <a:r>
              <a:rPr lang="en-US" altLang="zh-TW" sz="1600" dirty="0">
                <a:solidFill>
                  <a:srgbClr val="FFFF00"/>
                </a:solidFill>
              </a:rPr>
              <a:t>/CBDK_TSMC018_Arm_v3.2</a:t>
            </a:r>
            <a:r>
              <a:rPr lang="en-US" altLang="zh-TW" sz="1600" dirty="0"/>
              <a:t>/CIC/SOCE/addIoFiller.cmd .</a:t>
            </a:r>
          </a:p>
          <a:p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複製</a:t>
            </a:r>
            <a:r>
              <a:rPr lang="en-US" altLang="zh-TW" sz="1600" dirty="0"/>
              <a:t>addIoFiller.cmd</a:t>
            </a:r>
            <a:r>
              <a:rPr lang="zh-TW" altLang="en-US" sz="1600" dirty="0">
                <a:latin typeface="標楷體" pitchFamily="65" charset="-120"/>
                <a:ea typeface="標楷體" pitchFamily="65" charset="-120"/>
              </a:rPr>
              <a:t>到自己的資料夾內 </a:t>
            </a:r>
            <a:r>
              <a:rPr lang="en-US" altLang="zh-TW" sz="1600" dirty="0"/>
              <a:t>(</a:t>
            </a:r>
            <a:r>
              <a:rPr lang="en-US" altLang="zh-TW" sz="1600" dirty="0">
                <a:solidFill>
                  <a:srgbClr val="FFFF00"/>
                </a:solidFill>
              </a:rPr>
              <a:t>islabx5</a:t>
            </a:r>
            <a:r>
              <a:rPr lang="zh-TW" altLang="en-US" sz="1600" dirty="0">
                <a:solidFill>
                  <a:srgbClr val="FFFF00"/>
                </a:solidFill>
              </a:rPr>
              <a:t>在</a:t>
            </a:r>
            <a:r>
              <a:rPr lang="en-US" altLang="zh-TW" sz="1600" dirty="0" err="1">
                <a:solidFill>
                  <a:srgbClr val="FFFF00"/>
                </a:solidFill>
              </a:rPr>
              <a:t>Design_kit</a:t>
            </a:r>
            <a:r>
              <a:rPr lang="zh-TW" altLang="en-US" sz="1600" dirty="0">
                <a:solidFill>
                  <a:srgbClr val="FFFF00"/>
                </a:solidFill>
              </a:rPr>
              <a:t>內</a:t>
            </a:r>
            <a:r>
              <a:rPr lang="en-US" altLang="zh-TW" sz="1600" dirty="0"/>
              <a:t>)</a:t>
            </a:r>
            <a:endParaRPr lang="zh-TW" altLang="en-US" sz="16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6154505"/>
            <a:ext cx="806533" cy="5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IO 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98</a:t>
            </a:fld>
            <a:endParaRPr lang="fr-FR" altLang="zh-TW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7864" y="3375076"/>
            <a:ext cx="4967557" cy="313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196752"/>
            <a:ext cx="6696744" cy="1898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圓角矩形 6"/>
          <p:cNvSpPr/>
          <p:nvPr/>
        </p:nvSpPr>
        <p:spPr>
          <a:xfrm>
            <a:off x="1636840" y="1639146"/>
            <a:ext cx="4474711" cy="11880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3353066" y="3571799"/>
            <a:ext cx="2133334" cy="2869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3284984"/>
            <a:ext cx="29523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開起一個新的</a:t>
            </a:r>
            <a:r>
              <a:rPr lang="en-US" altLang="zh-TW" dirty="0">
                <a:latin typeface="+mj-lt"/>
                <a:ea typeface="標楷體" pitchFamily="65" charset="-120"/>
              </a:rPr>
              <a:t>terminal</a:t>
            </a:r>
            <a:r>
              <a:rPr lang="zh-TW" altLang="en-US" dirty="0">
                <a:latin typeface="+mj-lt"/>
                <a:ea typeface="標楷體" pitchFamily="65" charset="-120"/>
              </a:rPr>
              <a:t>，進入到自己的工作資料夾</a:t>
            </a:r>
            <a:endParaRPr lang="en-US" altLang="zh-TW" dirty="0">
              <a:latin typeface="+mj-lt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+mj-lt"/>
                <a:ea typeface="標楷體" pitchFamily="65" charset="-120"/>
              </a:rPr>
              <a:t> 利用</a:t>
            </a:r>
            <a:r>
              <a:rPr lang="en-US" altLang="zh-TW" dirty="0">
                <a:latin typeface="+mj-lt"/>
                <a:ea typeface="標楷體" pitchFamily="65" charset="-120"/>
              </a:rPr>
              <a:t>more addIoFiller.cmd</a:t>
            </a:r>
            <a:r>
              <a:rPr lang="zh-TW" altLang="en-US" dirty="0">
                <a:latin typeface="+mj-lt"/>
                <a:ea typeface="標楷體" pitchFamily="65" charset="-120"/>
              </a:rPr>
              <a:t>可以查看檔案內指令的內容</a:t>
            </a:r>
            <a:endParaRPr lang="en-US" altLang="zh-TW" dirty="0">
              <a:latin typeface="+mj-lt"/>
              <a:ea typeface="標楷體" pitchFamily="65" charset="-12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Times New Roman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innovus &gt;   source   addIoFiller.cmd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+mj-lt"/>
                <a:ea typeface="標楷體" pitchFamily="65" charset="-120"/>
              </a:rPr>
              <a:t>存檔成</a:t>
            </a:r>
            <a:r>
              <a:rPr lang="en-US" altLang="zh-TW" dirty="0">
                <a:solidFill>
                  <a:srgbClr val="FFC000"/>
                </a:solidFill>
                <a:latin typeface="Times New Roman" pitchFamily="18" charset="0"/>
              </a:rPr>
              <a:t>place_IoFiller.enc</a:t>
            </a: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IO</a:t>
            </a:r>
            <a:r>
              <a:rPr lang="zh-TW" alt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CA" altLang="zh-TW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Filler</a:t>
            </a:r>
            <a:endParaRPr lang="fr-FR" altLang="zh-TW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C51D0-7613-4A95-B14E-C3DC2BACBD59}" type="slidenum">
              <a:rPr lang="zh-TW" altLang="fr-FR" smtClean="0"/>
              <a:pPr/>
              <a:t>99</a:t>
            </a:fld>
            <a:endParaRPr lang="fr-FR" altLang="zh-TW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3789040"/>
            <a:ext cx="342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2516267"/>
            <a:ext cx="3965358" cy="391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493844"/>
            <a:ext cx="3981761" cy="395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向右箭號 5"/>
          <p:cNvSpPr/>
          <p:nvPr/>
        </p:nvSpPr>
        <p:spPr>
          <a:xfrm>
            <a:off x="4355976" y="4293096"/>
            <a:ext cx="360040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38" y="17850"/>
            <a:ext cx="5174330" cy="347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9552" y="1124744"/>
            <a:ext cx="80648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按一下重新整理可以看到</a:t>
            </a:r>
            <a:r>
              <a:rPr lang="en-US" altLang="zh-TW" dirty="0" err="1">
                <a:latin typeface="標楷體" pitchFamily="65" charset="-120"/>
                <a:ea typeface="標楷體" pitchFamily="65" charset="-120"/>
              </a:rPr>
              <a:t>Iofiller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已經被加入了</a:t>
            </a:r>
            <a:endParaRPr lang="en-US" altLang="zh-TW" dirty="0">
              <a:latin typeface="+mj-lt"/>
              <a:ea typeface="標楷體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u"/>
            </a:pPr>
            <a:endParaRPr lang="en-US" altLang="zh-TW" dirty="0">
              <a:latin typeface="+mj-lt"/>
              <a:ea typeface="標楷體" pitchFamily="65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1052736"/>
            <a:ext cx="2598812" cy="13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鳳舞九天">
  <a:themeElements>
    <a:clrScheme name="鳳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鳳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鳳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鳳舞九天">
  <a:themeElements>
    <a:clrScheme name="鳳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鳳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鳳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15047</TotalTime>
  <Words>5306</Words>
  <Application>Microsoft Office PowerPoint</Application>
  <PresentationFormat>如螢幕大小 (4:3)</PresentationFormat>
  <Paragraphs>1140</Paragraphs>
  <Slides>166</Slides>
  <Notes>4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166</vt:i4>
      </vt:variant>
    </vt:vector>
  </HeadingPairs>
  <TitlesOfParts>
    <vt:vector size="183" baseType="lpstr">
      <vt:lpstr>Kozuka Mincho Pro H</vt:lpstr>
      <vt:lpstr>宋体</vt:lpstr>
      <vt:lpstr>細明體</vt:lpstr>
      <vt:lpstr>微軟正黑體</vt:lpstr>
      <vt:lpstr>新細明體</vt:lpstr>
      <vt:lpstr>標楷體</vt:lpstr>
      <vt:lpstr>Arial</vt:lpstr>
      <vt:lpstr>Calibri</vt:lpstr>
      <vt:lpstr>Footlight MT Light</vt:lpstr>
      <vt:lpstr>Goudy Old Style</vt:lpstr>
      <vt:lpstr>Tahoma</vt:lpstr>
      <vt:lpstr>Times New Roman</vt:lpstr>
      <vt:lpstr>Wingdings</vt:lpstr>
      <vt:lpstr>Wingdings 2</vt:lpstr>
      <vt:lpstr>鳳舞九天</vt:lpstr>
      <vt:lpstr>1_鳳舞九天</vt:lpstr>
      <vt:lpstr>Visio</vt:lpstr>
      <vt:lpstr>Auto Placement &amp; Routing  with Innovus</vt:lpstr>
      <vt:lpstr>Introduction</vt:lpstr>
      <vt:lpstr>Cell-Based Design Flow</vt:lpstr>
      <vt:lpstr>Innovus P&amp;R flow -- Import</vt:lpstr>
      <vt:lpstr>FloorPlan &amp; Placement</vt:lpstr>
      <vt:lpstr>IO, P/G Placement &amp; specify Floorpan</vt:lpstr>
      <vt:lpstr>Floorplan &amp; Placement</vt:lpstr>
      <vt:lpstr>Floorplan &amp; Placement</vt:lpstr>
      <vt:lpstr>Power Planning</vt:lpstr>
      <vt:lpstr>Power Planning &amp; Power Route</vt:lpstr>
      <vt:lpstr>Power Planning –Add IO Filler</vt:lpstr>
      <vt:lpstr>Power Analysis</vt:lpstr>
      <vt:lpstr>Clock Tree Synthesis</vt:lpstr>
      <vt:lpstr>Clock Tree Synthesis</vt:lpstr>
      <vt:lpstr>Routing</vt:lpstr>
      <vt:lpstr>Routing</vt:lpstr>
      <vt:lpstr>Timing Analysis and Optimization</vt:lpstr>
      <vt:lpstr>Cell-Based IC Physical Design and Verification with Innovus</vt:lpstr>
      <vt:lpstr>Prepare Data</vt:lpstr>
      <vt:lpstr>Prepare Data</vt:lpstr>
      <vt:lpstr>Gate-Level netlist</vt:lpstr>
      <vt:lpstr>Gate-Level Netlist</vt:lpstr>
      <vt:lpstr>IO Constraints</vt:lpstr>
      <vt:lpstr>IO Constraints</vt:lpstr>
      <vt:lpstr>System Startup</vt:lpstr>
      <vt:lpstr>Overview - GUI</vt:lpstr>
      <vt:lpstr>Overview - Design View</vt:lpstr>
      <vt:lpstr>Overview - Tool Widget</vt:lpstr>
      <vt:lpstr>Overview – Layer Control</vt:lpstr>
      <vt:lpstr>Overview - Hot Key 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PowerPoint 簡報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Import</vt:lpstr>
      <vt:lpstr>Global Net Connections</vt:lpstr>
      <vt:lpstr>Global Net Connections</vt:lpstr>
      <vt:lpstr>Scan Chain</vt:lpstr>
      <vt:lpstr>Floorplan</vt:lpstr>
      <vt:lpstr>Specify Floorplan</vt:lpstr>
      <vt:lpstr>Specify Floorplan</vt:lpstr>
      <vt:lpstr>Automatic Floorplan</vt:lpstr>
      <vt:lpstr>Run Placement in Floorplan Mode</vt:lpstr>
      <vt:lpstr>Physical View</vt:lpstr>
      <vt:lpstr>Timing Analysis</vt:lpstr>
      <vt:lpstr>Timing Analysis</vt:lpstr>
      <vt:lpstr>Timing Analysis</vt:lpstr>
      <vt:lpstr>Timing Optimization</vt:lpstr>
      <vt:lpstr>Timing Optimization</vt:lpstr>
      <vt:lpstr>Debug timing</vt:lpstr>
      <vt:lpstr>Debug timing</vt:lpstr>
      <vt:lpstr>Debug timing</vt:lpstr>
      <vt:lpstr>Save Design</vt:lpstr>
      <vt:lpstr>Restore Design</vt:lpstr>
      <vt:lpstr>Powerplan</vt:lpstr>
      <vt:lpstr>Refine Placement</vt:lpstr>
      <vt:lpstr>Power Ring</vt:lpstr>
      <vt:lpstr>Power Ring</vt:lpstr>
      <vt:lpstr>Power Ring</vt:lpstr>
      <vt:lpstr>Pad Pins</vt:lpstr>
      <vt:lpstr>Pad Pins</vt:lpstr>
      <vt:lpstr>Pad Pins</vt:lpstr>
      <vt:lpstr>Power Stripe</vt:lpstr>
      <vt:lpstr>Power Stripe</vt:lpstr>
      <vt:lpstr>Power Stripe</vt:lpstr>
      <vt:lpstr>Power Stripe</vt:lpstr>
      <vt:lpstr>Power Stripe</vt:lpstr>
      <vt:lpstr>Verify</vt:lpstr>
      <vt:lpstr>Save Design</vt:lpstr>
      <vt:lpstr>Placement</vt:lpstr>
      <vt:lpstr>Placement</vt:lpstr>
      <vt:lpstr>Check Placement</vt:lpstr>
      <vt:lpstr>Check Placement</vt:lpstr>
      <vt:lpstr>Timing Analysis</vt:lpstr>
      <vt:lpstr>Timing Optimization</vt:lpstr>
      <vt:lpstr>Refine Placement</vt:lpstr>
      <vt:lpstr>Follow Pins</vt:lpstr>
      <vt:lpstr>Follow Pins</vt:lpstr>
      <vt:lpstr>Verify</vt:lpstr>
      <vt:lpstr>Verify</vt:lpstr>
      <vt:lpstr>Add IO Filler</vt:lpstr>
      <vt:lpstr>Add IO Filler</vt:lpstr>
      <vt:lpstr>Add IO Filler</vt:lpstr>
      <vt:lpstr>Save DEF用來儲存繞線資訊</vt:lpstr>
      <vt:lpstr>Add Routing Blockage</vt:lpstr>
      <vt:lpstr>Add Routing Blockage</vt:lpstr>
      <vt:lpstr>Add Routing Blockage</vt:lpstr>
      <vt:lpstr>Add Routing Blockage</vt:lpstr>
      <vt:lpstr>Clock Tree Synthesis</vt:lpstr>
      <vt:lpstr>Clock Tree Synthesis</vt:lpstr>
      <vt:lpstr>Timing Analysis</vt:lpstr>
      <vt:lpstr>Timing Optimization</vt:lpstr>
      <vt:lpstr>Timing Analysis</vt:lpstr>
      <vt:lpstr>Timing Optimization</vt:lpstr>
      <vt:lpstr>Add Tie Hi/Lo</vt:lpstr>
      <vt:lpstr>Add Tie Hi/Lo</vt:lpstr>
      <vt:lpstr>Add Tie Hi/Lo</vt:lpstr>
      <vt:lpstr>Routing</vt:lpstr>
      <vt:lpstr>Route</vt:lpstr>
      <vt:lpstr>Route</vt:lpstr>
      <vt:lpstr>Verify(可略)</vt:lpstr>
      <vt:lpstr>Timing Analysis</vt:lpstr>
      <vt:lpstr>Timing Analysis</vt:lpstr>
      <vt:lpstr>Add Filler</vt:lpstr>
      <vt:lpstr>Add Filler</vt:lpstr>
      <vt:lpstr>Verify</vt:lpstr>
      <vt:lpstr>Save Design</vt:lpstr>
      <vt:lpstr>Metal Fill</vt:lpstr>
      <vt:lpstr>Metal Fill</vt:lpstr>
      <vt:lpstr>Metal Fill</vt:lpstr>
      <vt:lpstr>Save Design</vt:lpstr>
      <vt:lpstr>Verify</vt:lpstr>
      <vt:lpstr>Verify</vt:lpstr>
      <vt:lpstr>Verify</vt:lpstr>
      <vt:lpstr>Save Netlist</vt:lpstr>
      <vt:lpstr>Save .sdf</vt:lpstr>
      <vt:lpstr>Save .def</vt:lpstr>
      <vt:lpstr>Add Bounding Pads</vt:lpstr>
      <vt:lpstr>Add Text</vt:lpstr>
      <vt:lpstr>Add Text</vt:lpstr>
      <vt:lpstr>Add Text</vt:lpstr>
      <vt:lpstr>Add Text</vt:lpstr>
      <vt:lpstr>Stream Out</vt:lpstr>
      <vt:lpstr>Stream Out</vt:lpstr>
      <vt:lpstr>Stream Out</vt:lpstr>
      <vt:lpstr>Stream Out</vt:lpstr>
      <vt:lpstr>Exit</vt:lpstr>
      <vt:lpstr>DRC &amp; LVS</vt:lpstr>
      <vt:lpstr>Post-Layout Verification</vt:lpstr>
      <vt:lpstr>Post-Layout Verification DRC</vt:lpstr>
      <vt:lpstr>Create Folders</vt:lpstr>
      <vt:lpstr>Prepared Files</vt:lpstr>
      <vt:lpstr>Create Folders</vt:lpstr>
      <vt:lpstr>DRC</vt:lpstr>
      <vt:lpstr>DRC</vt:lpstr>
      <vt:lpstr>DRC</vt:lpstr>
      <vt:lpstr>DRC</vt:lpstr>
      <vt:lpstr>DRC</vt:lpstr>
      <vt:lpstr>DRC</vt:lpstr>
      <vt:lpstr>DRC</vt:lpstr>
      <vt:lpstr>DRC</vt:lpstr>
      <vt:lpstr>Post-Layout Verification LVS</vt:lpstr>
      <vt:lpstr>Prepared Files</vt:lpstr>
      <vt:lpstr>Prepared Files</vt:lpstr>
      <vt:lpstr>v2lvs</vt:lpstr>
      <vt:lpstr>LVS</vt:lpstr>
      <vt:lpstr>LVS</vt:lpstr>
      <vt:lpstr>LVS</vt:lpstr>
      <vt:lpstr>LVS</vt:lpstr>
      <vt:lpstr>Thanks for your attention.</vt:lpstr>
    </vt:vector>
  </TitlesOfParts>
  <Company>CMT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user</dc:creator>
  <cp:lastModifiedBy>USER</cp:lastModifiedBy>
  <cp:revision>732</cp:revision>
  <dcterms:created xsi:type="dcterms:W3CDTF">2012-07-05T13:43:22Z</dcterms:created>
  <dcterms:modified xsi:type="dcterms:W3CDTF">2021-03-19T06:22:30Z</dcterms:modified>
</cp:coreProperties>
</file>